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8" r:id="rId4"/>
    <p:sldId id="276" r:id="rId5"/>
    <p:sldId id="269" r:id="rId6"/>
    <p:sldId id="277" r:id="rId7"/>
    <p:sldId id="270" r:id="rId8"/>
    <p:sldId id="278" r:id="rId9"/>
    <p:sldId id="271" r:id="rId10"/>
    <p:sldId id="272" r:id="rId11"/>
    <p:sldId id="273" r:id="rId12"/>
    <p:sldId id="274" r:id="rId13"/>
    <p:sldId id="275" r:id="rId14"/>
    <p:sldId id="267" r:id="rId15"/>
  </p:sldIdLst>
  <p:sldSz cx="9144000" cy="6858000" type="screen4x3"/>
  <p:notesSz cx="6858000" cy="9144000"/>
  <p:embeddedFontLst>
    <p:embeddedFont>
      <p:font typeface="Twinkl SemiBold" charset="0"/>
      <p:bold r:id="rId18"/>
    </p:embeddedFont>
    <p:embeddedFont>
      <p:font typeface="Calibri" panose="020F0502020204030204" pitchFamily="34" charset="0"/>
      <p:regular r:id="rId19"/>
      <p:bold r:id="rId20"/>
      <p:italic r:id="rId21"/>
      <p:boldItalic r:id="rId22"/>
    </p:embeddedFont>
    <p:embeddedFont>
      <p:font typeface="Tuffy" panose="020B0603060100000000" charset="0"/>
      <p:regular r:id="rId23"/>
      <p:bold r:id="rId24"/>
      <p:italic r:id="rId25"/>
      <p:boldItalic r:id="rId26"/>
    </p:embeddedFont>
    <p:embeddedFont>
      <p:font typeface="Twinkl" pitchFamily="50"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89E"/>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showGuides="1">
      <p:cViewPr varScale="1">
        <p:scale>
          <a:sx n="103" d="100"/>
          <a:sy n="103" d="100"/>
        </p:scale>
        <p:origin x="108" y="19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Kitchen, Kitchenette, Apartment, Room, House">
            <a:extLst>
              <a:ext uri="{FF2B5EF4-FFF2-40B4-BE49-F238E27FC236}">
                <a16:creationId xmlns:a16="http://schemas.microsoft.com/office/drawing/2014/main" id="{55C19A8F-3B8D-4026-B175-FC3AB4AFB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17" r="9694"/>
          <a:stretch/>
        </p:blipFill>
        <p:spPr bwMode="auto">
          <a:xfrm>
            <a:off x="4563207"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le:Victorian Range, Sudbury Hall Kitchen-geograph-4669656.jpg">
            <a:extLst>
              <a:ext uri="{FF2B5EF4-FFF2-40B4-BE49-F238E27FC236}">
                <a16:creationId xmlns:a16="http://schemas.microsoft.com/office/drawing/2014/main" id="{C8DADD0B-2CCF-4E92-BCF7-9EB61222D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3"/>
          <a:stretch/>
        </p:blipFill>
        <p:spPr bwMode="auto">
          <a:xfrm>
            <a:off x="753451"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275CF8-A601-4ACE-974E-CE0CEE374297}"/>
              </a:ext>
            </a:extLst>
          </p:cNvPr>
          <p:cNvSpPr/>
          <p:nvPr/>
        </p:nvSpPr>
        <p:spPr>
          <a:xfrm>
            <a:off x="753451" y="5354161"/>
            <a:ext cx="7628305"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The Victorians (or their servants if they were rich) cooked on a range. This is also how water was heated, as there wasn’t hot water from a tap in Victorian homes. A range was powered by coal.</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Kitchen</a:t>
            </a:r>
          </a:p>
        </p:txBody>
      </p:sp>
      <p:sp>
        <p:nvSpPr>
          <p:cNvPr id="2" name="Rectangle 1">
            <a:hlinkClick r:id="rId4" action="ppaction://hlinksldjump"/>
            <a:extLst>
              <a:ext uri="{FF2B5EF4-FFF2-40B4-BE49-F238E27FC236}">
                <a16:creationId xmlns:a16="http://schemas.microsoft.com/office/drawing/2014/main" id="{3EF87677-E547-44BD-AFFA-7411FFE4BFB0}"/>
              </a:ext>
            </a:extLst>
          </p:cNvPr>
          <p:cNvSpPr/>
          <p:nvPr/>
        </p:nvSpPr>
        <p:spPr>
          <a:xfrm>
            <a:off x="7332784"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id="{D4D2729C-8FE7-45B6-B2EC-E23E75522ED7}"/>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Aga by Samuel Johnson is licensed under CC BY 2.0</a:t>
            </a:r>
          </a:p>
        </p:txBody>
      </p:sp>
    </p:spTree>
    <p:extLst>
      <p:ext uri="{BB962C8B-B14F-4D97-AF65-F5344CB8AC3E}">
        <p14:creationId xmlns:p14="http://schemas.microsoft.com/office/powerpoint/2010/main" val="629140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D30A5-2014-4114-A2AD-6282F87A49F7}"/>
              </a:ext>
            </a:extLst>
          </p:cNvPr>
          <p:cNvPicPr>
            <a:picLocks noChangeAspect="1"/>
          </p:cNvPicPr>
          <p:nvPr/>
        </p:nvPicPr>
        <p:blipFill rotWithShape="1">
          <a:blip r:embed="rId2">
            <a:extLst>
              <a:ext uri="{28A0092B-C50C-407E-A947-70E740481C1C}">
                <a14:useLocalDpi xmlns:a14="http://schemas.microsoft.com/office/drawing/2010/main" val="0"/>
              </a:ext>
            </a:extLst>
          </a:blip>
          <a:srcRect l="11644" r="11307"/>
          <a:stretch/>
        </p:blipFill>
        <p:spPr>
          <a:xfrm>
            <a:off x="6234841" y="1759481"/>
            <a:ext cx="2153509" cy="4333344"/>
          </a:xfrm>
          <a:prstGeom prst="rect">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55650" y="1908081"/>
            <a:ext cx="3710842" cy="2215991"/>
          </a:xfrm>
          <a:prstGeom prst="rect">
            <a:avLst/>
          </a:prstGeom>
        </p:spPr>
        <p:txBody>
          <a:bodyPr wrap="square" lIns="108000" tIns="0" rIns="0" bIns="0">
            <a:spAutoFit/>
          </a:bodyPr>
          <a:lstStyle/>
          <a:p>
            <a:pPr>
              <a:lnSpc>
                <a:spcPct val="100000"/>
              </a:lnSpc>
              <a:spcBef>
                <a:spcPct val="0"/>
              </a:spcBef>
              <a:buFontTx/>
              <a:buNone/>
            </a:pPr>
            <a:r>
              <a:rPr lang="en-GB" altLang="en-US" sz="1600" dirty="0"/>
              <a:t>Many Victorian homes didn’t have a bathroom. The toilet would have been outside like the one shown. Poorer people had to share toilets with other houses. Most poorer families would have bath night once a week. Water would be heated on the range and put in a tin bath in front of the range in the kitchen. </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Bathroom</a:t>
            </a:r>
          </a:p>
        </p:txBody>
      </p:sp>
      <p:pic>
        <p:nvPicPr>
          <p:cNvPr id="9" name="Picture 8">
            <a:extLst>
              <a:ext uri="{FF2B5EF4-FFF2-40B4-BE49-F238E27FC236}">
                <a16:creationId xmlns:a16="http://schemas.microsoft.com/office/drawing/2014/main" id="{E097D4A3-2A01-4168-94B7-62937DAD7C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41" t="296" r="14203" b="-296"/>
          <a:stretch/>
        </p:blipFill>
        <p:spPr>
          <a:xfrm>
            <a:off x="4572000" y="1759481"/>
            <a:ext cx="1662841" cy="4346192"/>
          </a:xfrm>
          <a:prstGeom prst="rect">
            <a:avLst/>
          </a:prstGeom>
        </p:spPr>
      </p:pic>
      <p:sp>
        <p:nvSpPr>
          <p:cNvPr id="6" name="Rectangle 5">
            <a:hlinkClick r:id="rId4" action="ppaction://hlinksldjump"/>
            <a:extLst>
              <a:ext uri="{FF2B5EF4-FFF2-40B4-BE49-F238E27FC236}">
                <a16:creationId xmlns:a16="http://schemas.microsoft.com/office/drawing/2014/main" id="{8F21CE81-6ADD-4D68-8782-613F8E73CE29}"/>
              </a:ext>
            </a:extLst>
          </p:cNvPr>
          <p:cNvSpPr/>
          <p:nvPr/>
        </p:nvSpPr>
        <p:spPr>
          <a:xfrm>
            <a:off x="7339378"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8" name="TextBox 7">
            <a:extLst>
              <a:ext uri="{FF2B5EF4-FFF2-40B4-BE49-F238E27FC236}">
                <a16:creationId xmlns:a16="http://schemas.microsoft.com/office/drawing/2014/main" id="{E77B71AE-9814-4744-95C2-569BFFAC21DB}"/>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Toilet Outdoor by Joanna Illingworth is licensed under CC BY 2.0</a:t>
            </a:r>
          </a:p>
        </p:txBody>
      </p:sp>
    </p:spTree>
    <p:extLst>
      <p:ext uri="{BB962C8B-B14F-4D97-AF65-F5344CB8AC3E}">
        <p14:creationId xmlns:p14="http://schemas.microsoft.com/office/powerpoint/2010/main" val="3652660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69A63-E065-4C69-826D-A1F3FF15457D}"/>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 r="19636" b="155"/>
          <a:stretch/>
        </p:blipFill>
        <p:spPr>
          <a:xfrm>
            <a:off x="753450" y="1643389"/>
            <a:ext cx="3818549" cy="3148420"/>
          </a:xfrm>
          <a:prstGeom prst="rect">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60045" y="4918485"/>
            <a:ext cx="7628305" cy="1041504"/>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For most of the Victorian times, houses didn’t have electricity. A few houses had some electricity towards the end of Victorian times, but this was very unusual and only for the richest. Candles were a main way of lighting houses, as were lamps that used paraffin or gas.</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8B8812E-7224-40E3-90E7-0F5701DBE6FF}"/>
              </a:ext>
            </a:extLst>
          </p:cNvPr>
          <p:cNvPicPr>
            <a:picLocks noChangeAspect="1"/>
          </p:cNvPicPr>
          <p:nvPr/>
        </p:nvPicPr>
        <p:blipFill rotWithShape="1">
          <a:blip r:embed="rId3">
            <a:extLst>
              <a:ext uri="{28A0092B-C50C-407E-A947-70E740481C1C}">
                <a14:useLocalDpi xmlns:a14="http://schemas.microsoft.com/office/drawing/2010/main" val="0"/>
              </a:ext>
            </a:extLst>
          </a:blip>
          <a:srcRect l="9672" r="6908" b="289"/>
          <a:stretch/>
        </p:blipFill>
        <p:spPr>
          <a:xfrm>
            <a:off x="4572000" y="1759481"/>
            <a:ext cx="3816350" cy="3032327"/>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Living Room</a:t>
            </a:r>
          </a:p>
        </p:txBody>
      </p:sp>
      <p:sp>
        <p:nvSpPr>
          <p:cNvPr id="6" name="Rectangle 5">
            <a:hlinkClick r:id="rId4" action="ppaction://hlinksldjump"/>
            <a:extLst>
              <a:ext uri="{FF2B5EF4-FFF2-40B4-BE49-F238E27FC236}">
                <a16:creationId xmlns:a16="http://schemas.microsoft.com/office/drawing/2014/main" id="{276FD398-657F-40FE-AEBC-F05B69B7C881}"/>
              </a:ext>
            </a:extLst>
          </p:cNvPr>
          <p:cNvSpPr/>
          <p:nvPr/>
        </p:nvSpPr>
        <p:spPr>
          <a:xfrm>
            <a:off x="7339378" y="595998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id="{D20E28BE-451A-4F72-8B22-F2AC864682A3}"/>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Living Room by Peter Wright is licensed under CC BY 2.0</a:t>
            </a:r>
          </a:p>
        </p:txBody>
      </p:sp>
    </p:spTree>
    <p:extLst>
      <p:ext uri="{BB962C8B-B14F-4D97-AF65-F5344CB8AC3E}">
        <p14:creationId xmlns:p14="http://schemas.microsoft.com/office/powerpoint/2010/main" val="605380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Bed, Bedroom, Bedding, Sleep, Sleeping, Furniture">
            <a:extLst>
              <a:ext uri="{FF2B5EF4-FFF2-40B4-BE49-F238E27FC236}">
                <a16:creationId xmlns:a16="http://schemas.microsoft.com/office/drawing/2014/main" id="{9008AF72-2E28-4228-B561-B2B717787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09" r="6476"/>
          <a:stretch/>
        </p:blipFill>
        <p:spPr bwMode="auto">
          <a:xfrm>
            <a:off x="4574197" y="1759479"/>
            <a:ext cx="3814153" cy="2899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5275CF8-A601-4ACE-974E-CE0CEE374297}"/>
              </a:ext>
            </a:extLst>
          </p:cNvPr>
          <p:cNvSpPr/>
          <p:nvPr/>
        </p:nvSpPr>
        <p:spPr>
          <a:xfrm>
            <a:off x="760045" y="4818184"/>
            <a:ext cx="7628305" cy="1304973"/>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Duvets weren’t used in Victorian times, beds were covered in lots of blankets. </a:t>
            </a:r>
            <a:br>
              <a:rPr lang="en-GB" altLang="en-US" sz="1600" dirty="0">
                <a:ea typeface="Calibri" panose="020F0502020204030204" pitchFamily="34" charset="0"/>
                <a:cs typeface="Times New Roman" panose="02020603050405020304" pitchFamily="18" charset="0"/>
              </a:rPr>
            </a:br>
            <a:r>
              <a:rPr lang="en-GB" altLang="en-US" sz="1600" dirty="0">
                <a:ea typeface="Calibri" panose="020F0502020204030204" pitchFamily="34" charset="0"/>
                <a:cs typeface="Times New Roman" panose="02020603050405020304" pitchFamily="18" charset="0"/>
              </a:rPr>
              <a:t>There was no central heating so lots of blankets were important. You can see in the picture of the Victorian bedroom that there are rugs on the floor instead of a carpet. These are called rag rugs and they were made from left-over scraps of material.</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Bedroom</a:t>
            </a:r>
          </a:p>
        </p:txBody>
      </p:sp>
      <p:pic>
        <p:nvPicPr>
          <p:cNvPr id="6146" name="Picture 2" descr="File:19th century bedroom, Auckland - 0906.jpg">
            <a:extLst>
              <a:ext uri="{FF2B5EF4-FFF2-40B4-BE49-F238E27FC236}">
                <a16:creationId xmlns:a16="http://schemas.microsoft.com/office/drawing/2014/main" id="{1A5C2EED-3DAB-4298-9D53-0279F500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9"/>
          <a:stretch/>
        </p:blipFill>
        <p:spPr bwMode="auto">
          <a:xfrm>
            <a:off x="760044" y="1759480"/>
            <a:ext cx="3814153" cy="2899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4" action="ppaction://hlinksldjump"/>
            <a:extLst>
              <a:ext uri="{FF2B5EF4-FFF2-40B4-BE49-F238E27FC236}">
                <a16:creationId xmlns:a16="http://schemas.microsoft.com/office/drawing/2014/main" id="{38DC6567-9519-4FD0-90E9-4784AA10B266}"/>
              </a:ext>
            </a:extLst>
          </p:cNvPr>
          <p:cNvSpPr/>
          <p:nvPr/>
        </p:nvSpPr>
        <p:spPr>
          <a:xfrm>
            <a:off x="7339378" y="5978525"/>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2" name="TextBox 1">
            <a:extLst>
              <a:ext uri="{FF2B5EF4-FFF2-40B4-BE49-F238E27FC236}">
                <a16:creationId xmlns:a16="http://schemas.microsoft.com/office/drawing/2014/main" id="{DDC4E843-A015-478A-A1E3-84B34E57CFA6}"/>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bedroom by john down is licensed under CC BY 2.0</a:t>
            </a:r>
          </a:p>
        </p:txBody>
      </p:sp>
    </p:spTree>
    <p:extLst>
      <p:ext uri="{BB962C8B-B14F-4D97-AF65-F5344CB8AC3E}">
        <p14:creationId xmlns:p14="http://schemas.microsoft.com/office/powerpoint/2010/main" val="1400343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07AB9B-2F3C-43BA-A27B-6E07F6D3A064}"/>
              </a:ext>
            </a:extLst>
          </p:cNvPr>
          <p:cNvSpPr/>
          <p:nvPr/>
        </p:nvSpPr>
        <p:spPr>
          <a:xfrm>
            <a:off x="755650" y="3479715"/>
            <a:ext cx="3605335" cy="853629"/>
          </a:xfrm>
          <a:prstGeom prst="rect">
            <a:avLst/>
          </a:prstGeom>
          <a:solidFill>
            <a:schemeClr val="bg1"/>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t>Do you know what the current </a:t>
            </a:r>
            <a:br>
              <a:rPr lang="en-GB" altLang="en-US" sz="1600" dirty="0"/>
            </a:br>
            <a:r>
              <a:rPr lang="en-GB" altLang="en-US" sz="1600" dirty="0"/>
              <a:t>Queen is called?</a:t>
            </a:r>
            <a:r>
              <a:rPr lang="en-GB" altLang="en-US" sz="1600" dirty="0">
                <a:solidFill>
                  <a:schemeClr val="bg1"/>
                </a:solidFill>
              </a:rPr>
              <a:t>?</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The Victorians</a:t>
            </a:r>
          </a:p>
        </p:txBody>
      </p:sp>
      <p:sp>
        <p:nvSpPr>
          <p:cNvPr id="5" name="Rectangle 4"/>
          <p:cNvSpPr/>
          <p:nvPr/>
        </p:nvSpPr>
        <p:spPr>
          <a:xfrm>
            <a:off x="755650" y="5098519"/>
            <a:ext cx="5716869" cy="994306"/>
          </a:xfrm>
          <a:prstGeom prst="rect">
            <a:avLst/>
          </a:prstGeom>
          <a:solidFill>
            <a:srgbClr val="09689E"/>
          </a:solidFill>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Queen Victoria became Queen in 1837 and reigned </a:t>
            </a:r>
          </a:p>
          <a:p>
            <a:pPr>
              <a:lnSpc>
                <a:spcPct val="100000"/>
              </a:lnSpc>
              <a:spcBef>
                <a:spcPct val="0"/>
              </a:spcBef>
              <a:buFontTx/>
              <a:buNone/>
            </a:pPr>
            <a:r>
              <a:rPr lang="en-GB" altLang="en-US" sz="1600" dirty="0">
                <a:solidFill>
                  <a:schemeClr val="bg1"/>
                </a:solidFill>
              </a:rPr>
              <a:t>for over 60 years until 1901.</a:t>
            </a:r>
          </a:p>
        </p:txBody>
      </p:sp>
      <p:sp>
        <p:nvSpPr>
          <p:cNvPr id="10" name="Rectangle 9">
            <a:extLst>
              <a:ext uri="{FF2B5EF4-FFF2-40B4-BE49-F238E27FC236}">
                <a16:creationId xmlns:a16="http://schemas.microsoft.com/office/drawing/2014/main" id="{25275CF8-A601-4ACE-974E-CE0CEE374297}"/>
              </a:ext>
            </a:extLst>
          </p:cNvPr>
          <p:cNvSpPr/>
          <p:nvPr/>
        </p:nvSpPr>
        <p:spPr>
          <a:xfrm>
            <a:off x="809265" y="2025788"/>
            <a:ext cx="7632700" cy="492443"/>
          </a:xfrm>
          <a:prstGeom prst="rect">
            <a:avLst/>
          </a:prstGeom>
        </p:spPr>
        <p:txBody>
          <a:bodyPr wrap="square" lIns="0" tIns="0" rIns="0" bIns="0">
            <a:spAutoFit/>
          </a:bodyPr>
          <a:lstStyle/>
          <a:p>
            <a:pPr algn="ctr">
              <a:spcBef>
                <a:spcPct val="0"/>
              </a:spcBef>
            </a:pPr>
            <a:r>
              <a:rPr lang="en-GB" altLang="en-US" sz="1600" dirty="0"/>
              <a:t>The Victorians were people who lived in the United Kingdom a long time ago. </a:t>
            </a:r>
          </a:p>
          <a:p>
            <a:pPr algn="ctr">
              <a:spcBef>
                <a:spcPct val="0"/>
              </a:spcBef>
            </a:pPr>
            <a:r>
              <a:rPr lang="en-GB" altLang="en-US" sz="1600" dirty="0"/>
              <a:t>They got their name because the Queen at that time was called Victoria.</a:t>
            </a:r>
          </a:p>
        </p:txBody>
      </p:sp>
      <p:sp>
        <p:nvSpPr>
          <p:cNvPr id="9" name="Oval 8">
            <a:extLst>
              <a:ext uri="{FF2B5EF4-FFF2-40B4-BE49-F238E27FC236}">
                <a16:creationId xmlns:a16="http://schemas.microsoft.com/office/drawing/2014/main" id="{3C50CA3E-DE19-4AA3-84C7-90671CEF7AC5}"/>
              </a:ext>
            </a:extLst>
          </p:cNvPr>
          <p:cNvSpPr/>
          <p:nvPr/>
        </p:nvSpPr>
        <p:spPr>
          <a:xfrm>
            <a:off x="3745279" y="3037186"/>
            <a:ext cx="1653442" cy="1653442"/>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6" name="Picture 5">
            <a:extLst>
              <a:ext uri="{FF2B5EF4-FFF2-40B4-BE49-F238E27FC236}">
                <a16:creationId xmlns:a16="http://schemas.microsoft.com/office/drawing/2014/main" id="{6471AE93-E03E-4811-B970-75BDEA725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532" y="2667699"/>
            <a:ext cx="2571818" cy="360747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0" name="Rectangle 9">
            <a:extLst>
              <a:ext uri="{FF2B5EF4-FFF2-40B4-BE49-F238E27FC236}">
                <a16:creationId xmlns:a16="http://schemas.microsoft.com/office/drawing/2014/main" id="{25275CF8-A601-4ACE-974E-CE0CEE374297}"/>
              </a:ext>
            </a:extLst>
          </p:cNvPr>
          <p:cNvSpPr/>
          <p:nvPr/>
        </p:nvSpPr>
        <p:spPr>
          <a:xfrm>
            <a:off x="809265" y="2025788"/>
            <a:ext cx="7579085" cy="1231106"/>
          </a:xfrm>
          <a:prstGeom prst="rect">
            <a:avLst/>
          </a:prstGeom>
        </p:spPr>
        <p:txBody>
          <a:bodyPr wrap="square" lIns="0" tIns="0" rIns="0" bIns="0">
            <a:spAutoFit/>
          </a:bodyPr>
          <a:lstStyle/>
          <a:p>
            <a:pPr algn="ctr">
              <a:spcBef>
                <a:spcPct val="0"/>
              </a:spcBef>
            </a:pPr>
            <a:r>
              <a:rPr lang="en-GB" altLang="en-US" sz="1600" dirty="0"/>
              <a:t>Life in Victorian times was very different from now. </a:t>
            </a:r>
          </a:p>
          <a:p>
            <a:pPr>
              <a:spcBef>
                <a:spcPct val="0"/>
              </a:spcBef>
            </a:pPr>
            <a:endParaRPr lang="en-GB" altLang="en-US" sz="1600" dirty="0"/>
          </a:p>
          <a:p>
            <a:pPr>
              <a:spcBef>
                <a:spcPct val="0"/>
              </a:spcBef>
            </a:pPr>
            <a:r>
              <a:rPr lang="en-GB" altLang="en-US" sz="1600" dirty="0"/>
              <a:t>Although cars were invented during the Victorian times, there were only a few of them and they were very expensive. Most people walked or rode in horse-drawn carriages.</a:t>
            </a:r>
          </a:p>
        </p:txBody>
      </p:sp>
      <p:pic>
        <p:nvPicPr>
          <p:cNvPr id="7" name="Picture 6">
            <a:extLst>
              <a:ext uri="{FF2B5EF4-FFF2-40B4-BE49-F238E27FC236}">
                <a16:creationId xmlns:a16="http://schemas.microsoft.com/office/drawing/2014/main" id="{0FA93C33-8D1E-4215-B3D9-6D3384270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44088" y="3601107"/>
            <a:ext cx="4047031" cy="1859895"/>
          </a:xfrm>
          <a:prstGeom prst="rect">
            <a:avLst/>
          </a:prstGeom>
        </p:spPr>
      </p:pic>
    </p:spTree>
    <p:extLst>
      <p:ext uri="{BB962C8B-B14F-4D97-AF65-F5344CB8AC3E}">
        <p14:creationId xmlns:p14="http://schemas.microsoft.com/office/powerpoint/2010/main" val="197458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336CA-22B1-4BDF-85A9-C66749C68AA4}"/>
              </a:ext>
            </a:extLst>
          </p:cNvPr>
          <p:cNvSpPr/>
          <p:nvPr/>
        </p:nvSpPr>
        <p:spPr>
          <a:xfrm>
            <a:off x="755650" y="3380032"/>
            <a:ext cx="3605335" cy="853629"/>
          </a:xfrm>
          <a:prstGeom prst="rect">
            <a:avLst/>
          </a:prstGeom>
          <a:solidFill>
            <a:srgbClr val="09689E"/>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If you had a job, what would it </a:t>
            </a:r>
            <a:br>
              <a:rPr lang="en-GB" altLang="en-US" sz="1600" dirty="0">
                <a:solidFill>
                  <a:schemeClr val="bg1"/>
                </a:solidFill>
              </a:rPr>
            </a:br>
            <a:r>
              <a:rPr lang="en-GB" altLang="en-US" sz="1600" dirty="0">
                <a:solidFill>
                  <a:schemeClr val="bg1"/>
                </a:solidFill>
              </a:rPr>
              <a:t>be and why?</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4" name="Rectangle 13">
            <a:extLst>
              <a:ext uri="{FF2B5EF4-FFF2-40B4-BE49-F238E27FC236}">
                <a16:creationId xmlns:a16="http://schemas.microsoft.com/office/drawing/2014/main" id="{BB9D3CC6-2A74-4B01-8311-C035A817EC26}"/>
              </a:ext>
            </a:extLst>
          </p:cNvPr>
          <p:cNvSpPr/>
          <p:nvPr/>
        </p:nvSpPr>
        <p:spPr>
          <a:xfrm>
            <a:off x="755650" y="5098520"/>
            <a:ext cx="7632699" cy="246221"/>
          </a:xfrm>
          <a:prstGeom prst="rect">
            <a:avLst/>
          </a:prstGeom>
        </p:spPr>
        <p:txBody>
          <a:bodyPr wrap="square" lIns="0" tIns="0" rIns="0" bIns="0">
            <a:spAutoFit/>
          </a:bodyPr>
          <a:lstStyle/>
          <a:p>
            <a:pPr algn="ctr">
              <a:lnSpc>
                <a:spcPct val="100000"/>
              </a:lnSpc>
              <a:spcBef>
                <a:spcPct val="0"/>
              </a:spcBef>
              <a:buFontTx/>
              <a:buNone/>
            </a:pPr>
            <a:r>
              <a:rPr lang="en-GB" altLang="en-US" sz="1600" dirty="0"/>
              <a:t>Today, we are going to compare modern houses with Victorian ones.</a:t>
            </a:r>
          </a:p>
        </p:txBody>
      </p:sp>
      <p:sp>
        <p:nvSpPr>
          <p:cNvPr id="5" name="Rectangle 4"/>
          <p:cNvSpPr/>
          <p:nvPr/>
        </p:nvSpPr>
        <p:spPr>
          <a:xfrm>
            <a:off x="751863" y="2033350"/>
            <a:ext cx="7632699" cy="570702"/>
          </a:xfrm>
          <a:prstGeom prst="rect">
            <a:avLst/>
          </a:prstGeom>
          <a:noFill/>
          <a:ln>
            <a:noFill/>
          </a:ln>
        </p:spPr>
        <p:txBody>
          <a:bodyPr wrap="square" lIns="108000" tIns="0" rIns="0" bIns="0" anchor="t">
            <a:noAutofit/>
          </a:bodyPr>
          <a:lstStyle/>
          <a:p>
            <a:pPr>
              <a:spcBef>
                <a:spcPct val="0"/>
              </a:spcBef>
            </a:pPr>
            <a:r>
              <a:rPr lang="en-GB" altLang="en-US" sz="1600" dirty="0"/>
              <a:t>For a lot of the Victorian era, only rich children went to school. Poor children often had jobs from a very young age, even your age!</a:t>
            </a:r>
          </a:p>
        </p:txBody>
      </p:sp>
      <p:sp>
        <p:nvSpPr>
          <p:cNvPr id="17" name="Oval 16">
            <a:extLst>
              <a:ext uri="{FF2B5EF4-FFF2-40B4-BE49-F238E27FC236}">
                <a16:creationId xmlns:a16="http://schemas.microsoft.com/office/drawing/2014/main" id="{2F8CEFF5-97B2-487A-9E76-CC885E96B3D8}"/>
              </a:ext>
            </a:extLst>
          </p:cNvPr>
          <p:cNvSpPr/>
          <p:nvPr/>
        </p:nvSpPr>
        <p:spPr>
          <a:xfrm>
            <a:off x="3819104" y="3021496"/>
            <a:ext cx="1497000" cy="1497000"/>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4" name="Picture 3">
            <a:extLst>
              <a:ext uri="{FF2B5EF4-FFF2-40B4-BE49-F238E27FC236}">
                <a16:creationId xmlns:a16="http://schemas.microsoft.com/office/drawing/2014/main" id="{07A25B71-D495-453B-820C-451A42DFEB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46730" y="3267717"/>
            <a:ext cx="2355729" cy="1071259"/>
          </a:xfrm>
          <a:prstGeom prst="rect">
            <a:avLst/>
          </a:prstGeom>
        </p:spPr>
      </p:pic>
    </p:spTree>
    <p:extLst>
      <p:ext uri="{BB962C8B-B14F-4D97-AF65-F5344CB8AC3E}">
        <p14:creationId xmlns:p14="http://schemas.microsoft.com/office/powerpoint/2010/main" val="15569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sp>
        <p:nvSpPr>
          <p:cNvPr id="10" name="Rectangle 9">
            <a:extLst>
              <a:ext uri="{FF2B5EF4-FFF2-40B4-BE49-F238E27FC236}">
                <a16:creationId xmlns:a16="http://schemas.microsoft.com/office/drawing/2014/main" id="{25275CF8-A601-4ACE-974E-CE0CEE374297}"/>
              </a:ext>
            </a:extLst>
          </p:cNvPr>
          <p:cNvSpPr/>
          <p:nvPr/>
        </p:nvSpPr>
        <p:spPr>
          <a:xfrm>
            <a:off x="760045" y="1889882"/>
            <a:ext cx="3715239" cy="1969770"/>
          </a:xfrm>
          <a:prstGeom prst="rect">
            <a:avLst/>
          </a:prstGeom>
        </p:spPr>
        <p:txBody>
          <a:bodyPr wrap="square" lIns="108000" tIns="0" rIns="0" bIns="0">
            <a:spAutoFit/>
          </a:bodyPr>
          <a:lstStyle/>
          <a:p>
            <a:pPr>
              <a:buFont typeface="Arial" panose="020B0604020202020204" pitchFamily="34" charset="0"/>
              <a:buNone/>
            </a:pPr>
            <a:r>
              <a:rPr lang="en-GB" altLang="en-US" sz="1600" dirty="0"/>
              <a:t>Victorian houses were heated with fires, so Victorian houses had chimneys. They didn’t have garages because there weren’t any cars. The very first car wasn’t built until towards the end of Victorian times. It would be many years before ordinary people drove them on roads. </a:t>
            </a:r>
          </a:p>
        </p:txBody>
      </p:sp>
      <p:pic>
        <p:nvPicPr>
          <p:cNvPr id="7" name="Picture 6">
            <a:extLst>
              <a:ext uri="{FF2B5EF4-FFF2-40B4-BE49-F238E27FC236}">
                <a16:creationId xmlns:a16="http://schemas.microsoft.com/office/drawing/2014/main"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spTree>
    <p:extLst>
      <p:ext uri="{BB962C8B-B14F-4D97-AF65-F5344CB8AC3E}">
        <p14:creationId xmlns:p14="http://schemas.microsoft.com/office/powerpoint/2010/main" val="41341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AF45E5-DF38-4328-A176-ECDAE0C9EF0D}"/>
              </a:ext>
            </a:extLst>
          </p:cNvPr>
          <p:cNvSpPr/>
          <p:nvPr/>
        </p:nvSpPr>
        <p:spPr>
          <a:xfrm>
            <a:off x="755650" y="2147186"/>
            <a:ext cx="4071327" cy="166969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The roads could be quite narrow because they were made before cars; you may have driven down a road of Victorian houses and noticed that there isn’t much space for cars to pass the parked vehicles. </a:t>
            </a:r>
          </a:p>
        </p:txBody>
      </p:sp>
      <p:pic>
        <p:nvPicPr>
          <p:cNvPr id="4" name="Picture 3">
            <a:extLst>
              <a:ext uri="{FF2B5EF4-FFF2-40B4-BE49-F238E27FC236}">
                <a16:creationId xmlns:a16="http://schemas.microsoft.com/office/drawing/2014/main"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7" name="Picture 6">
            <a:extLst>
              <a:ext uri="{FF2B5EF4-FFF2-40B4-BE49-F238E27FC236}">
                <a16:creationId xmlns:a16="http://schemas.microsoft.com/office/drawing/2014/main"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pic>
        <p:nvPicPr>
          <p:cNvPr id="8" name="Picture 7">
            <a:extLst>
              <a:ext uri="{FF2B5EF4-FFF2-40B4-BE49-F238E27FC236}">
                <a16:creationId xmlns:a16="http://schemas.microsoft.com/office/drawing/2014/main" id="{E009C6A4-3AB6-4796-AB3E-6DA5027272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361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275CF8-A601-4ACE-974E-CE0CEE374297}"/>
              </a:ext>
            </a:extLst>
          </p:cNvPr>
          <p:cNvSpPr/>
          <p:nvPr/>
        </p:nvSpPr>
        <p:spPr>
          <a:xfrm>
            <a:off x="760045" y="1889882"/>
            <a:ext cx="3715240" cy="2215991"/>
          </a:xfrm>
          <a:prstGeom prst="rect">
            <a:avLst/>
          </a:prstGeom>
        </p:spPr>
        <p:txBody>
          <a:bodyPr wrap="square" lIns="108000" tIns="0" rIns="0" bIns="0">
            <a:spAutoFit/>
          </a:bodyPr>
          <a:lstStyle/>
          <a:p>
            <a:pPr>
              <a:buFont typeface="Arial" panose="020B0604020202020204" pitchFamily="34" charset="0"/>
              <a:buNone/>
            </a:pPr>
            <a:r>
              <a:rPr lang="en-GB" altLang="en-US" sz="1600" dirty="0"/>
              <a:t>Because so many people moved to towns and cities to work in factories, lots of new houses were needed during Victorian times. Rows and rows of back-to-back terraced houses were built. These houses were very small, with two rooms downstairs and two rooms upstairs. They didn’t usually have gardens, but small yards.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462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1E3806-A1F1-4891-96D8-FD33F639ECDA}"/>
              </a:ext>
            </a:extLst>
          </p:cNvPr>
          <p:cNvSpPr/>
          <p:nvPr/>
        </p:nvSpPr>
        <p:spPr>
          <a:xfrm>
            <a:off x="755650" y="2147186"/>
            <a:ext cx="4071327" cy="128181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Richer Victorians lived in houses much bigger houses. They had lots of rooms, sometimes even having rooms in the attic for servants to sleep in.</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098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B6E8B4-52C8-491F-B5B2-372ED7AD69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615960" y="2382325"/>
            <a:ext cx="3736731" cy="3736731"/>
          </a:xfrm>
          <a:prstGeom prst="flowChartConnector">
            <a:avLst/>
          </a:prstGeom>
        </p:spPr>
      </p:pic>
      <p:sp>
        <p:nvSpPr>
          <p:cNvPr id="10" name="Rectangle 9">
            <a:extLst>
              <a:ext uri="{FF2B5EF4-FFF2-40B4-BE49-F238E27FC236}">
                <a16:creationId xmlns:a16="http://schemas.microsoft.com/office/drawing/2014/main" id="{25275CF8-A601-4ACE-974E-CE0CEE374297}"/>
              </a:ext>
            </a:extLst>
          </p:cNvPr>
          <p:cNvSpPr/>
          <p:nvPr/>
        </p:nvSpPr>
        <p:spPr>
          <a:xfrm>
            <a:off x="760044" y="1889882"/>
            <a:ext cx="7628305" cy="246221"/>
          </a:xfrm>
          <a:prstGeom prst="rect">
            <a:avLst/>
          </a:prstGeom>
        </p:spPr>
        <p:txBody>
          <a:bodyPr wrap="square" lIns="108000" tIns="0" rIns="0" bIns="0">
            <a:spAutoFit/>
          </a:bodyPr>
          <a:lstStyle/>
          <a:p>
            <a:pPr algn="ctr">
              <a:spcBef>
                <a:spcPct val="0"/>
              </a:spcBef>
            </a:pPr>
            <a:r>
              <a:rPr lang="en-GB" altLang="en-US" sz="1600" dirty="0"/>
              <a:t>Click on the room to find out how modern houses are different to Victorian ones.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Comparing Houses</a:t>
            </a:r>
          </a:p>
        </p:txBody>
      </p:sp>
      <p:sp>
        <p:nvSpPr>
          <p:cNvPr id="4" name="Oval 3">
            <a:extLst>
              <a:ext uri="{FF2B5EF4-FFF2-40B4-BE49-F238E27FC236}">
                <a16:creationId xmlns:a16="http://schemas.microsoft.com/office/drawing/2014/main" id="{12C3855E-9548-4CDF-923E-E8FDA514FB25}"/>
              </a:ext>
            </a:extLst>
          </p:cNvPr>
          <p:cNvSpPr/>
          <p:nvPr/>
        </p:nvSpPr>
        <p:spPr>
          <a:xfrm>
            <a:off x="4615960" y="2382325"/>
            <a:ext cx="3736731" cy="3736731"/>
          </a:xfrm>
          <a:prstGeom prst="ellipse">
            <a:avLst/>
          </a:prstGeom>
          <a:no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68BDB22-718C-4B1B-9E35-0DF069D6A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960" y="2571995"/>
            <a:ext cx="3941795" cy="3736730"/>
          </a:xfrm>
          <a:prstGeom prst="rect">
            <a:avLst/>
          </a:prstGeom>
        </p:spPr>
      </p:pic>
      <p:sp>
        <p:nvSpPr>
          <p:cNvPr id="9" name="Oval 8">
            <a:hlinkClick r:id="rId4" action="ppaction://hlinksldjump"/>
            <a:extLst>
              <a:ext uri="{FF2B5EF4-FFF2-40B4-BE49-F238E27FC236}">
                <a16:creationId xmlns:a16="http://schemas.microsoft.com/office/drawing/2014/main" id="{661AA31A-F5DD-44D5-87E7-19767758BBBB}"/>
              </a:ext>
            </a:extLst>
          </p:cNvPr>
          <p:cNvSpPr/>
          <p:nvPr/>
        </p:nvSpPr>
        <p:spPr>
          <a:xfrm>
            <a:off x="4743452" y="5349347"/>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Oval 11">
            <a:hlinkClick r:id="rId5" action="ppaction://hlinksldjump"/>
            <a:extLst>
              <a:ext uri="{FF2B5EF4-FFF2-40B4-BE49-F238E27FC236}">
                <a16:creationId xmlns:a16="http://schemas.microsoft.com/office/drawing/2014/main" id="{0E666C6E-924A-4FDB-8302-D762A3B24E5F}"/>
              </a:ext>
            </a:extLst>
          </p:cNvPr>
          <p:cNvSpPr/>
          <p:nvPr/>
        </p:nvSpPr>
        <p:spPr>
          <a:xfrm>
            <a:off x="4717072" y="4523046"/>
            <a:ext cx="29893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a:hlinkClick r:id="rId6" action="ppaction://hlinksldjump"/>
            <a:extLst>
              <a:ext uri="{FF2B5EF4-FFF2-40B4-BE49-F238E27FC236}">
                <a16:creationId xmlns:a16="http://schemas.microsoft.com/office/drawing/2014/main" id="{621BBBCD-18D3-4E45-9B05-FB9FB496CE3A}"/>
              </a:ext>
            </a:extLst>
          </p:cNvPr>
          <p:cNvSpPr/>
          <p:nvPr/>
        </p:nvSpPr>
        <p:spPr>
          <a:xfrm>
            <a:off x="5583116" y="5613112"/>
            <a:ext cx="307909" cy="307909"/>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Oval 13">
            <a:hlinkClick r:id="rId7" action="ppaction://hlinksldjump"/>
            <a:extLst>
              <a:ext uri="{FF2B5EF4-FFF2-40B4-BE49-F238E27FC236}">
                <a16:creationId xmlns:a16="http://schemas.microsoft.com/office/drawing/2014/main" id="{B73311E4-E548-46AE-A0C4-E9274C377440}"/>
              </a:ext>
            </a:extLst>
          </p:cNvPr>
          <p:cNvSpPr/>
          <p:nvPr/>
        </p:nvSpPr>
        <p:spPr>
          <a:xfrm>
            <a:off x="6432903" y="4668028"/>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pic>
        <p:nvPicPr>
          <p:cNvPr id="5" name="Picture 4">
            <a:extLst>
              <a:ext uri="{FF2B5EF4-FFF2-40B4-BE49-F238E27FC236}">
                <a16:creationId xmlns:a16="http://schemas.microsoft.com/office/drawing/2014/main" id="{960CC2A5-D4FA-46A3-B1D7-80592C870B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528" y="2937799"/>
            <a:ext cx="2784708" cy="3477235"/>
          </a:xfrm>
          <a:prstGeom prst="rect">
            <a:avLst/>
          </a:prstGeom>
        </p:spPr>
      </p:pic>
    </p:spTree>
    <p:extLst>
      <p:ext uri="{BB962C8B-B14F-4D97-AF65-F5344CB8AC3E}">
        <p14:creationId xmlns:p14="http://schemas.microsoft.com/office/powerpoint/2010/main" val="259395922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241</TotalTime>
  <Words>588</Words>
  <Application>Microsoft Office PowerPoint</Application>
  <PresentationFormat>On-screen Show (4:3)</PresentationFormat>
  <Paragraphs>48</Paragraphs>
  <Slides>14</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Twinkl SemiBold</vt:lpstr>
      <vt:lpstr>Calibri</vt:lpstr>
      <vt:lpstr>Tuffy</vt:lpstr>
      <vt:lpstr>Twinkl</vt:lpstr>
      <vt:lpstr>Times New Roman</vt:lpstr>
      <vt:lpstr>Office Theme</vt:lpstr>
      <vt:lpstr>PowerPoint Presentation</vt:lpstr>
      <vt:lpstr>The Victorians</vt:lpstr>
      <vt:lpstr>Victorian Times</vt:lpstr>
      <vt:lpstr>Victorian Times</vt:lpstr>
      <vt:lpstr>Victorian Houses</vt:lpstr>
      <vt:lpstr>Victorian Houses</vt:lpstr>
      <vt:lpstr>Victorian Houses</vt:lpstr>
      <vt:lpstr>Victorian Houses</vt:lpstr>
      <vt:lpstr>Comparing Houses</vt:lpstr>
      <vt:lpstr>Kitchen</vt:lpstr>
      <vt:lpstr>Bathroom</vt:lpstr>
      <vt:lpstr>Living Room</vt:lpstr>
      <vt:lpstr>Bedroom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Office 2016</cp:lastModifiedBy>
  <cp:revision>16</cp:revision>
  <dcterms:created xsi:type="dcterms:W3CDTF">2019-02-12T13:39:11Z</dcterms:created>
  <dcterms:modified xsi:type="dcterms:W3CDTF">2020-06-03T14:08:34Z</dcterms:modified>
</cp:coreProperties>
</file>