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60" r:id="rId3"/>
  </p:sldMasterIdLst>
  <p:notesMasterIdLst>
    <p:notesMasterId r:id="rId11"/>
  </p:notesMasterIdLst>
  <p:sldIdLst>
    <p:sldId id="262" r:id="rId4"/>
    <p:sldId id="261" r:id="rId5"/>
    <p:sldId id="256" r:id="rId6"/>
    <p:sldId id="260" r:id="rId7"/>
    <p:sldId id="259" r:id="rId8"/>
    <p:sldId id="258"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761"/>
  </p:normalViewPr>
  <p:slideViewPr>
    <p:cSldViewPr snapToGrid="0" snapToObjects="1">
      <p:cViewPr varScale="1">
        <p:scale>
          <a:sx n="68" d="100"/>
          <a:sy n="68" d="100"/>
        </p:scale>
        <p:origin x="144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55743-DBB4-DF42-8940-D574DDA1130B}"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6E38C-3CC3-604B-A1FA-3A7AFE7013E8}" type="slidenum">
              <a:rPr lang="en-US" smtClean="0"/>
              <a:t>‹#›</a:t>
            </a:fld>
            <a:endParaRPr lang="en-US"/>
          </a:p>
        </p:txBody>
      </p:sp>
    </p:spTree>
    <p:extLst>
      <p:ext uri="{BB962C8B-B14F-4D97-AF65-F5344CB8AC3E}">
        <p14:creationId xmlns:p14="http://schemas.microsoft.com/office/powerpoint/2010/main" val="412578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6E38C-3CC3-604B-A1FA-3A7AFE7013E8}" type="slidenum">
              <a:rPr lang="en-US" smtClean="0"/>
              <a:t>3</a:t>
            </a:fld>
            <a:endParaRPr lang="en-US"/>
          </a:p>
        </p:txBody>
      </p:sp>
    </p:spTree>
    <p:extLst>
      <p:ext uri="{BB962C8B-B14F-4D97-AF65-F5344CB8AC3E}">
        <p14:creationId xmlns:p14="http://schemas.microsoft.com/office/powerpoint/2010/main" val="2783605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6776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02459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40140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61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682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40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00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05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5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574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3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87968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26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592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08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36A9AC-DFC1-483C-978B-553F5940D0C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2665655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36A9AC-DFC1-483C-978B-553F5940D0C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1685823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6A9AC-DFC1-483C-978B-553F5940D0C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61163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36A9AC-DFC1-483C-978B-553F5940D0C7}"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1359655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36A9AC-DFC1-483C-978B-553F5940D0C7}" type="datetimeFigureOut">
              <a:rPr lang="en-GB" smtClean="0"/>
              <a:t>08/06/2020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3133546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36A9AC-DFC1-483C-978B-553F5940D0C7}" type="datetimeFigureOut">
              <a:rPr lang="en-GB" smtClean="0"/>
              <a:t>08/06/2020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3053037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6A9AC-DFC1-483C-978B-553F5940D0C7}" type="datetimeFigureOut">
              <a:rPr lang="en-GB" smtClean="0"/>
              <a:t>08/06/2020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406889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114440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6A9AC-DFC1-483C-978B-553F5940D0C7}"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270840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6A9AC-DFC1-483C-978B-553F5940D0C7}"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1411401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36A9AC-DFC1-483C-978B-553F5940D0C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3112046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36A9AC-DFC1-483C-978B-553F5940D0C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17C1A-7717-4FB9-AC0A-C63914AF696B}" type="slidenum">
              <a:rPr lang="en-GB" smtClean="0"/>
              <a:t>‹#›</a:t>
            </a:fld>
            <a:endParaRPr lang="en-GB"/>
          </a:p>
        </p:txBody>
      </p:sp>
    </p:spTree>
    <p:extLst>
      <p:ext uri="{BB962C8B-B14F-4D97-AF65-F5344CB8AC3E}">
        <p14:creationId xmlns:p14="http://schemas.microsoft.com/office/powerpoint/2010/main" val="104780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23400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80705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9585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49657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2379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50026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6096299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solidFill>
                  <a:prstClr val="black">
                    <a:tint val="75000"/>
                  </a:prstClr>
                </a:solidFill>
              </a:rPr>
              <a:pPr/>
              <a:t>6/8/2020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609629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6A9AC-DFC1-483C-978B-553F5940D0C7}" type="datetimeFigureOut">
              <a:rPr lang="en-GB" smtClean="0"/>
              <a:t>08/06/2020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17C1A-7717-4FB9-AC0A-C63914AF696B}" type="slidenum">
              <a:rPr lang="en-GB" smtClean="0"/>
              <a:t>‹#›</a:t>
            </a:fld>
            <a:endParaRPr lang="en-GB"/>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551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36000" y="6493829"/>
            <a:ext cx="1512000" cy="381927"/>
          </a:xfrm>
          <a:prstGeom prst="rect">
            <a:avLst/>
          </a:prstGeom>
        </p:spPr>
      </p:pic>
    </p:spTree>
    <p:extLst>
      <p:ext uri="{BB962C8B-B14F-4D97-AF65-F5344CB8AC3E}">
        <p14:creationId xmlns:p14="http://schemas.microsoft.com/office/powerpoint/2010/main" val="2656674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https://www.youtube.com/embed/uY33NDKTLT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108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smtClean="0">
                <a:latin typeface="Kelson" panose="02000506000000020004" pitchFamily="50" charset="0"/>
              </a:rPr>
              <a:t>BOUNCEBACKABILITY</a:t>
            </a:r>
            <a:endParaRPr lang="en-GB" b="1" dirty="0">
              <a:latin typeface="Kelson" panose="02000506000000020004" pitchFamily="50" charset="0"/>
            </a:endParaRPr>
          </a:p>
        </p:txBody>
      </p:sp>
      <p:sp>
        <p:nvSpPr>
          <p:cNvPr id="9" name="Content Placeholder 2"/>
          <p:cNvSpPr txBox="1">
            <a:spLocks/>
          </p:cNvSpPr>
          <p:nvPr/>
        </p:nvSpPr>
        <p:spPr>
          <a:xfrm>
            <a:off x="457200" y="4819651"/>
            <a:ext cx="8229600" cy="103990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dirty="0" smtClean="0">
                <a:latin typeface="Kelson" panose="02000506000000020004" pitchFamily="50" charset="0"/>
              </a:rPr>
              <a:t>2. Being Brave</a:t>
            </a:r>
            <a:endParaRPr lang="en-GB" dirty="0">
              <a:latin typeface="Kelson" panose="02000506000000020004" pitchFamily="50" charset="0"/>
            </a:endParaRPr>
          </a:p>
        </p:txBody>
      </p:sp>
      <p:pic>
        <p:nvPicPr>
          <p:cNvPr id="2" name="uY33NDKTLTk"/>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847456" y="1601079"/>
            <a:ext cx="5551079" cy="3408558"/>
          </a:xfrm>
          <a:prstGeom prst="rect">
            <a:avLst/>
          </a:prstGeom>
        </p:spPr>
      </p:pic>
    </p:spTree>
    <p:extLst>
      <p:ext uri="{BB962C8B-B14F-4D97-AF65-F5344CB8AC3E}">
        <p14:creationId xmlns:p14="http://schemas.microsoft.com/office/powerpoint/2010/main" val="765768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431001" y="1800847"/>
            <a:ext cx="4712999" cy="495886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7389" y="-95897"/>
            <a:ext cx="5119077" cy="2004679"/>
          </a:xfrm>
          <a:prstGeom prst="rect">
            <a:avLst/>
          </a:prstGeom>
        </p:spPr>
      </p:pic>
      <p:sp>
        <p:nvSpPr>
          <p:cNvPr id="2" name="TextBox 1"/>
          <p:cNvSpPr txBox="1"/>
          <p:nvPr/>
        </p:nvSpPr>
        <p:spPr>
          <a:xfrm>
            <a:off x="78056" y="2040995"/>
            <a:ext cx="4718331" cy="4339650"/>
          </a:xfrm>
          <a:prstGeom prst="rect">
            <a:avLst/>
          </a:prstGeom>
          <a:noFill/>
        </p:spPr>
        <p:txBody>
          <a:bodyPr wrap="square" rtlCol="0">
            <a:spAutoFit/>
          </a:bodyPr>
          <a:lstStyle/>
          <a:p>
            <a:r>
              <a:rPr lang="en-US" sz="2400" dirty="0" smtClean="0">
                <a:latin typeface="Kelson" panose="02000506000000020004" pitchFamily="50" charset="0"/>
              </a:rPr>
              <a:t>What </a:t>
            </a:r>
            <a:r>
              <a:rPr lang="en-US" sz="2400" dirty="0">
                <a:latin typeface="Kelson" panose="02000506000000020004" pitchFamily="50" charset="0"/>
              </a:rPr>
              <a:t>helps make someone brave? </a:t>
            </a:r>
          </a:p>
          <a:p>
            <a:endParaRPr lang="en-US" sz="2000" dirty="0">
              <a:latin typeface="Kelson" panose="02000506000000020004" pitchFamily="50" charset="0"/>
            </a:endParaRPr>
          </a:p>
          <a:p>
            <a:r>
              <a:rPr lang="en-US" sz="2400" dirty="0">
                <a:latin typeface="Kelson" panose="02000506000000020004" pitchFamily="50" charset="0"/>
              </a:rPr>
              <a:t>What powers will your superhero have that will make him or her brave?</a:t>
            </a:r>
          </a:p>
          <a:p>
            <a:endParaRPr lang="en-US" sz="2000" dirty="0">
              <a:latin typeface="Kelson" panose="02000506000000020004" pitchFamily="50" charset="0"/>
            </a:endParaRPr>
          </a:p>
          <a:p>
            <a:r>
              <a:rPr lang="en-US" sz="2400" dirty="0">
                <a:latin typeface="Kelson" panose="02000506000000020004" pitchFamily="50" charset="0"/>
              </a:rPr>
              <a:t>Bounce-back-ability?</a:t>
            </a:r>
          </a:p>
          <a:p>
            <a:endParaRPr lang="en-US" sz="2000" dirty="0">
              <a:latin typeface="Kelson" panose="02000506000000020004" pitchFamily="50" charset="0"/>
            </a:endParaRPr>
          </a:p>
          <a:p>
            <a:r>
              <a:rPr lang="en-US" sz="2400" dirty="0">
                <a:latin typeface="Kelson" panose="02000506000000020004" pitchFamily="50" charset="0"/>
              </a:rPr>
              <a:t>Have a look at the following pictures and see if they give you ideas</a:t>
            </a:r>
            <a:r>
              <a:rPr lang="en-US" sz="2400" dirty="0" smtClean="0">
                <a:latin typeface="Kelson" panose="02000506000000020004" pitchFamily="50" charset="0"/>
              </a:rPr>
              <a:t>….</a:t>
            </a:r>
            <a:endParaRPr lang="en-US" sz="2400" dirty="0">
              <a:latin typeface="Kelson" panose="02000506000000020004" pitchFamily="50"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145828">
            <a:off x="-22194" y="161999"/>
            <a:ext cx="1317496" cy="1068851"/>
          </a:xfrm>
          <a:prstGeom prst="rect">
            <a:avLst/>
          </a:prstGeom>
        </p:spPr>
      </p:pic>
      <p:sp>
        <p:nvSpPr>
          <p:cNvPr id="6" name="TextBox 5"/>
          <p:cNvSpPr txBox="1"/>
          <p:nvPr/>
        </p:nvSpPr>
        <p:spPr>
          <a:xfrm rot="21098270">
            <a:off x="1531838" y="337890"/>
            <a:ext cx="3699498" cy="1200329"/>
          </a:xfrm>
          <a:prstGeom prst="rect">
            <a:avLst/>
          </a:prstGeom>
          <a:noFill/>
        </p:spPr>
        <p:txBody>
          <a:bodyPr wrap="square" rtlCol="0">
            <a:spAutoFit/>
          </a:bodyPr>
          <a:lstStyle/>
          <a:p>
            <a:r>
              <a:rPr lang="en-GB" sz="2400" dirty="0" smtClean="0">
                <a:latin typeface="Kelson" panose="02000506000000020004" pitchFamily="50" charset="0"/>
              </a:rPr>
              <a:t>In your groups, you will be designing your own resilient superhero!</a:t>
            </a:r>
            <a:endParaRPr lang="en-GB" sz="2400" dirty="0">
              <a:latin typeface="Kelson" panose="02000506000000020004" pitchFamily="50"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778361">
            <a:off x="4427211" y="964558"/>
            <a:ext cx="597222" cy="31819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79292" y="2958623"/>
            <a:ext cx="2901816" cy="3641163"/>
          </a:xfrm>
          <a:prstGeom prst="rect">
            <a:avLst/>
          </a:prstGeom>
        </p:spPr>
      </p:pic>
    </p:spTree>
    <p:extLst>
      <p:ext uri="{BB962C8B-B14F-4D97-AF65-F5344CB8AC3E}">
        <p14:creationId xmlns:p14="http://schemas.microsoft.com/office/powerpoint/2010/main" val="9648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315F542-9804-0A44-94BD-9CCFB9E9E2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45884" y="681615"/>
            <a:ext cx="2088000" cy="1392145"/>
          </a:xfrm>
          <a:prstGeom prst="rect">
            <a:avLst/>
          </a:prstGeom>
        </p:spPr>
      </p:pic>
      <p:pic>
        <p:nvPicPr>
          <p:cNvPr id="30" name="Picture 29">
            <a:extLst>
              <a:ext uri="{FF2B5EF4-FFF2-40B4-BE49-F238E27FC236}">
                <a16:creationId xmlns:a16="http://schemas.microsoft.com/office/drawing/2014/main" id="{19D71254-A191-C64E-AEFE-91E6EFB9FA9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6081"/>
          <a:stretch/>
        </p:blipFill>
        <p:spPr>
          <a:xfrm>
            <a:off x="461761" y="497123"/>
            <a:ext cx="2300516" cy="1287182"/>
          </a:xfrm>
          <a:prstGeom prst="rect">
            <a:avLst/>
          </a:prstGeom>
        </p:spPr>
      </p:pic>
      <p:pic>
        <p:nvPicPr>
          <p:cNvPr id="31" name="Picture 30">
            <a:extLst>
              <a:ext uri="{FF2B5EF4-FFF2-40B4-BE49-F238E27FC236}">
                <a16:creationId xmlns:a16="http://schemas.microsoft.com/office/drawing/2014/main" id="{D478355C-A1BC-3842-93FC-3860B1C2626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8013" y="2681132"/>
            <a:ext cx="1512000" cy="2268142"/>
          </a:xfrm>
          <a:prstGeom prst="rect">
            <a:avLst/>
          </a:prstGeom>
        </p:spPr>
      </p:pic>
      <p:pic>
        <p:nvPicPr>
          <p:cNvPr id="32" name="Picture 31">
            <a:extLst>
              <a:ext uri="{FF2B5EF4-FFF2-40B4-BE49-F238E27FC236}">
                <a16:creationId xmlns:a16="http://schemas.microsoft.com/office/drawing/2014/main" id="{C689CF9A-B7A5-994C-AF10-79F7C303CBA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79746" y="4649745"/>
            <a:ext cx="1728000" cy="972000"/>
          </a:xfrm>
          <a:prstGeom prst="rect">
            <a:avLst/>
          </a:prstGeom>
        </p:spPr>
      </p:pic>
      <p:pic>
        <p:nvPicPr>
          <p:cNvPr id="33" name="Picture 32">
            <a:extLst>
              <a:ext uri="{FF2B5EF4-FFF2-40B4-BE49-F238E27FC236}">
                <a16:creationId xmlns:a16="http://schemas.microsoft.com/office/drawing/2014/main" id="{598B82A3-3A71-4941-9033-AA35ED4D2C7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89884" y="5041735"/>
            <a:ext cx="1962356" cy="1304758"/>
          </a:xfrm>
          <a:prstGeom prst="rect">
            <a:avLst/>
          </a:prstGeom>
        </p:spPr>
      </p:pic>
      <p:pic>
        <p:nvPicPr>
          <p:cNvPr id="34" name="Picture 33">
            <a:extLst>
              <a:ext uri="{FF2B5EF4-FFF2-40B4-BE49-F238E27FC236}">
                <a16:creationId xmlns:a16="http://schemas.microsoft.com/office/drawing/2014/main" id="{9FC67C05-F0C2-7646-81C8-1CF0FBC7373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485291" y="3246192"/>
            <a:ext cx="1260000" cy="1890000"/>
          </a:xfrm>
          <a:prstGeom prst="rect">
            <a:avLst/>
          </a:prstGeom>
        </p:spPr>
      </p:pic>
      <p:pic>
        <p:nvPicPr>
          <p:cNvPr id="35" name="Picture 34">
            <a:extLst>
              <a:ext uri="{FF2B5EF4-FFF2-40B4-BE49-F238E27FC236}">
                <a16:creationId xmlns:a16="http://schemas.microsoft.com/office/drawing/2014/main" id="{F36C3205-83B3-CE4C-B1C3-A4039518118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18509" y="1294213"/>
            <a:ext cx="1800000" cy="1200000"/>
          </a:xfrm>
          <a:prstGeom prst="rect">
            <a:avLst/>
          </a:prstGeom>
        </p:spPr>
      </p:pic>
      <p:sp>
        <p:nvSpPr>
          <p:cNvPr id="2" name="Title 1"/>
          <p:cNvSpPr>
            <a:spLocks noGrp="1"/>
          </p:cNvSpPr>
          <p:nvPr>
            <p:ph type="ctrTitle"/>
          </p:nvPr>
        </p:nvSpPr>
        <p:spPr>
          <a:xfrm>
            <a:off x="2347053" y="2641161"/>
            <a:ext cx="4478255" cy="1415126"/>
          </a:xfrm>
        </p:spPr>
        <p:txBody>
          <a:bodyPr>
            <a:noAutofit/>
          </a:bodyPr>
          <a:lstStyle/>
          <a:p>
            <a:r>
              <a:rPr lang="en-US" sz="2400" b="1" dirty="0">
                <a:latin typeface="Kelson" panose="02000506000000020004" pitchFamily="50" charset="0"/>
              </a:rPr>
              <a:t>Which of these people do you think is brave? </a:t>
            </a:r>
            <a:br>
              <a:rPr lang="en-US" sz="2400" b="1" dirty="0">
                <a:latin typeface="Kelson" panose="02000506000000020004" pitchFamily="50" charset="0"/>
              </a:rPr>
            </a:br>
            <a:r>
              <a:rPr lang="en-US" sz="2400" b="1" dirty="0">
                <a:latin typeface="Kelson" panose="02000506000000020004" pitchFamily="50" charset="0"/>
              </a:rPr>
              <a:t>What makes them brave</a:t>
            </a:r>
            <a:r>
              <a:rPr lang="en-US" sz="2400" b="1" dirty="0" smtClean="0">
                <a:latin typeface="Kelson" panose="02000506000000020004" pitchFamily="50" charset="0"/>
              </a:rPr>
              <a:t>?</a:t>
            </a:r>
            <a:endParaRPr lang="en-US" sz="2400" b="1" dirty="0">
              <a:latin typeface="Kelson" panose="02000506000000020004" pitchFamily="50" charset="0"/>
            </a:endParaRPr>
          </a:p>
        </p:txBody>
      </p:sp>
      <p:pic>
        <p:nvPicPr>
          <p:cNvPr id="22" name="Picture 21">
            <a:extLst>
              <a:ext uri="{FF2B5EF4-FFF2-40B4-BE49-F238E27FC236}">
                <a16:creationId xmlns:a16="http://schemas.microsoft.com/office/drawing/2014/main" id="{266680DE-5447-D04E-8F05-526DA572FCC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25571" y="2494213"/>
            <a:ext cx="2052000" cy="2641979"/>
          </a:xfrm>
          <a:prstGeom prst="rect">
            <a:avLst/>
          </a:prstGeom>
        </p:spPr>
      </p:pic>
      <p:pic>
        <p:nvPicPr>
          <p:cNvPr id="23" name="Picture 22">
            <a:extLst>
              <a:ext uri="{FF2B5EF4-FFF2-40B4-BE49-F238E27FC236}">
                <a16:creationId xmlns:a16="http://schemas.microsoft.com/office/drawing/2014/main" id="{89BAF3BB-F149-8448-8AC1-CC6D3DB2026F}"/>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90019" y="258615"/>
            <a:ext cx="2844000" cy="1780809"/>
          </a:xfrm>
          <a:prstGeom prst="rect">
            <a:avLst/>
          </a:prstGeom>
        </p:spPr>
      </p:pic>
      <p:pic>
        <p:nvPicPr>
          <p:cNvPr id="24" name="Picture 23">
            <a:extLst>
              <a:ext uri="{FF2B5EF4-FFF2-40B4-BE49-F238E27FC236}">
                <a16:creationId xmlns:a16="http://schemas.microsoft.com/office/drawing/2014/main" id="{1C1AFA6C-87B1-0C47-A723-77BD79EEFD2A}"/>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5235136">
            <a:off x="4018039" y="165161"/>
            <a:ext cx="1800000" cy="2444988"/>
          </a:xfrm>
          <a:prstGeom prst="rect">
            <a:avLst/>
          </a:prstGeom>
        </p:spPr>
      </p:pic>
      <p:pic>
        <p:nvPicPr>
          <p:cNvPr id="25" name="Picture 24">
            <a:extLst>
              <a:ext uri="{FF2B5EF4-FFF2-40B4-BE49-F238E27FC236}">
                <a16:creationId xmlns:a16="http://schemas.microsoft.com/office/drawing/2014/main" id="{09AD726E-1F21-AA4F-A9A9-E24D6E16281F}"/>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478867" y="4456144"/>
            <a:ext cx="2088000" cy="1360096"/>
          </a:xfrm>
          <a:prstGeom prst="rect">
            <a:avLst/>
          </a:prstGeom>
        </p:spPr>
      </p:pic>
      <p:pic>
        <p:nvPicPr>
          <p:cNvPr id="26" name="Picture 25">
            <a:extLst>
              <a:ext uri="{FF2B5EF4-FFF2-40B4-BE49-F238E27FC236}">
                <a16:creationId xmlns:a16="http://schemas.microsoft.com/office/drawing/2014/main" id="{8BF0364A-B935-0245-A808-4B3FF7473F65}"/>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rot="5400000">
            <a:off x="5018702" y="4568214"/>
            <a:ext cx="1764000" cy="2251800"/>
          </a:xfrm>
          <a:prstGeom prst="rect">
            <a:avLst/>
          </a:prstGeom>
        </p:spPr>
      </p:pic>
      <p:pic>
        <p:nvPicPr>
          <p:cNvPr id="27" name="Picture 26">
            <a:extLst>
              <a:ext uri="{FF2B5EF4-FFF2-40B4-BE49-F238E27FC236}">
                <a16:creationId xmlns:a16="http://schemas.microsoft.com/office/drawing/2014/main" id="{D468455F-3BA5-7746-90C0-EFB0C1AFF7C4}"/>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283997" y="3148734"/>
            <a:ext cx="1728000" cy="2224824"/>
          </a:xfrm>
          <a:prstGeom prst="rect">
            <a:avLst/>
          </a:prstGeom>
        </p:spPr>
      </p:pic>
      <p:pic>
        <p:nvPicPr>
          <p:cNvPr id="28" name="Picture 27">
            <a:extLst>
              <a:ext uri="{FF2B5EF4-FFF2-40B4-BE49-F238E27FC236}">
                <a16:creationId xmlns:a16="http://schemas.microsoft.com/office/drawing/2014/main" id="{FA3DE5C0-8A96-BC4D-973A-68C5953620E8}"/>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6630509" y="1124723"/>
            <a:ext cx="2376000" cy="1547696"/>
          </a:xfrm>
          <a:prstGeom prst="rect">
            <a:avLst/>
          </a:prstGeom>
        </p:spPr>
      </p:pic>
    </p:spTree>
    <p:extLst>
      <p:ext uri="{BB962C8B-B14F-4D97-AF65-F5344CB8AC3E}">
        <p14:creationId xmlns:p14="http://schemas.microsoft.com/office/powerpoint/2010/main" val="657922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8336" y="2041146"/>
            <a:ext cx="3374644" cy="3150760"/>
          </a:xfrm>
          <a:prstGeom prst="rect">
            <a:avLst/>
          </a:prstGeom>
        </p:spPr>
      </p:pic>
      <p:pic>
        <p:nvPicPr>
          <p:cNvPr id="38" name="Picture 3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178705">
            <a:off x="5221977" y="371264"/>
            <a:ext cx="2206398" cy="1247482"/>
          </a:xfrm>
          <a:prstGeom prst="rect">
            <a:avLst/>
          </a:prstGeom>
        </p:spPr>
      </p:pic>
      <p:pic>
        <p:nvPicPr>
          <p:cNvPr id="39" name="Picture 3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40441">
            <a:off x="6517289" y="2152792"/>
            <a:ext cx="2432953" cy="1774863"/>
          </a:xfrm>
          <a:prstGeom prst="rect">
            <a:avLst/>
          </a:prstGeom>
        </p:spPr>
      </p:pic>
      <p:pic>
        <p:nvPicPr>
          <p:cNvPr id="37" name="Picture 3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603899">
            <a:off x="677681" y="1121973"/>
            <a:ext cx="1947035" cy="1215307"/>
          </a:xfrm>
          <a:prstGeom prst="rect">
            <a:avLst/>
          </a:prstGeom>
        </p:spPr>
      </p:pic>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954014">
            <a:off x="6627983" y="4465880"/>
            <a:ext cx="2211566" cy="2040301"/>
          </a:xfrm>
          <a:prstGeom prst="rect">
            <a:avLst/>
          </a:prstGeom>
        </p:spPr>
      </p:pic>
      <p:pic>
        <p:nvPicPr>
          <p:cNvPr id="35" name="Picture 3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434435">
            <a:off x="3095385" y="534442"/>
            <a:ext cx="1708012" cy="1371887"/>
          </a:xfrm>
          <a:prstGeom prst="rect">
            <a:avLst/>
          </a:prstGeom>
        </p:spPr>
      </p:pic>
      <p:pic>
        <p:nvPicPr>
          <p:cNvPr id="34" name="Picture 3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2647" y="2584659"/>
            <a:ext cx="2169107" cy="1715654"/>
          </a:xfrm>
          <a:prstGeom prst="rect">
            <a:avLst/>
          </a:prstGeom>
        </p:spPr>
      </p:pic>
      <p:pic>
        <p:nvPicPr>
          <p:cNvPr id="33" name="Picture 3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21171344">
            <a:off x="3969307" y="5400524"/>
            <a:ext cx="1751656" cy="1315579"/>
          </a:xfrm>
          <a:prstGeom prst="rect">
            <a:avLst/>
          </a:prstGeom>
        </p:spPr>
      </p:pic>
      <p:pic>
        <p:nvPicPr>
          <p:cNvPr id="32" name="Picture 3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rot="314999">
            <a:off x="1117488" y="4456164"/>
            <a:ext cx="2351058" cy="1959474"/>
          </a:xfrm>
          <a:prstGeom prst="rect">
            <a:avLst/>
          </a:prstGeom>
        </p:spPr>
      </p:pic>
      <p:sp>
        <p:nvSpPr>
          <p:cNvPr id="11" name="TextBox 10"/>
          <p:cNvSpPr txBox="1"/>
          <p:nvPr/>
        </p:nvSpPr>
        <p:spPr>
          <a:xfrm rot="20645300">
            <a:off x="977342" y="1220727"/>
            <a:ext cx="1731896" cy="923330"/>
          </a:xfrm>
          <a:prstGeom prst="rect">
            <a:avLst/>
          </a:prstGeom>
          <a:noFill/>
        </p:spPr>
        <p:txBody>
          <a:bodyPr wrap="square" rtlCol="0">
            <a:spAutoFit/>
          </a:bodyPr>
          <a:lstStyle/>
          <a:p>
            <a:r>
              <a:rPr lang="en-US" dirty="0">
                <a:latin typeface="Kelson" panose="02000506000000020004" pitchFamily="50" charset="0"/>
                <a:cs typeface="Noteworthy Light"/>
              </a:rPr>
              <a:t>Is willing to try new things </a:t>
            </a:r>
            <a:endParaRPr lang="en-US" dirty="0" smtClean="0">
              <a:latin typeface="Kelson" panose="02000506000000020004" pitchFamily="50" charset="0"/>
              <a:cs typeface="Noteworthy Light"/>
            </a:endParaRPr>
          </a:p>
          <a:p>
            <a:r>
              <a:rPr lang="en-US" dirty="0" smtClean="0">
                <a:latin typeface="Kelson" panose="02000506000000020004" pitchFamily="50" charset="0"/>
                <a:cs typeface="Noteworthy Light"/>
              </a:rPr>
              <a:t>and </a:t>
            </a:r>
            <a:r>
              <a:rPr lang="en-US" dirty="0">
                <a:latin typeface="Kelson" panose="02000506000000020004" pitchFamily="50" charset="0"/>
                <a:cs typeface="Noteworthy Light"/>
              </a:rPr>
              <a:t>aim high.</a:t>
            </a:r>
          </a:p>
        </p:txBody>
      </p:sp>
      <p:sp>
        <p:nvSpPr>
          <p:cNvPr id="12" name="TextBox 11"/>
          <p:cNvSpPr txBox="1"/>
          <p:nvPr/>
        </p:nvSpPr>
        <p:spPr>
          <a:xfrm rot="452173">
            <a:off x="3373324" y="865732"/>
            <a:ext cx="1549442" cy="670470"/>
          </a:xfrm>
          <a:prstGeom prst="rect">
            <a:avLst/>
          </a:prstGeom>
          <a:noFill/>
        </p:spPr>
        <p:txBody>
          <a:bodyPr wrap="square" rtlCol="0">
            <a:spAutoFit/>
          </a:bodyPr>
          <a:lstStyle/>
          <a:p>
            <a:r>
              <a:rPr lang="en-US" dirty="0">
                <a:latin typeface="Kelson" panose="02000506000000020004" pitchFamily="50" charset="0"/>
                <a:cs typeface="Noteworthy Light"/>
              </a:rPr>
              <a:t>Believes in </a:t>
            </a:r>
            <a:r>
              <a:rPr lang="en-US" dirty="0" smtClean="0">
                <a:latin typeface="Kelson" panose="02000506000000020004" pitchFamily="50" charset="0"/>
                <a:cs typeface="Noteworthy Light"/>
              </a:rPr>
              <a:t>themselves.</a:t>
            </a:r>
            <a:endParaRPr lang="en-US" dirty="0">
              <a:latin typeface="Kelson" panose="02000506000000020004" pitchFamily="50" charset="0"/>
              <a:cs typeface="Noteworthy Light"/>
            </a:endParaRPr>
          </a:p>
        </p:txBody>
      </p:sp>
      <p:sp>
        <p:nvSpPr>
          <p:cNvPr id="13" name="TextBox 12"/>
          <p:cNvSpPr txBox="1"/>
          <p:nvPr/>
        </p:nvSpPr>
        <p:spPr>
          <a:xfrm>
            <a:off x="830506" y="2791616"/>
            <a:ext cx="1827577" cy="1200329"/>
          </a:xfrm>
          <a:prstGeom prst="rect">
            <a:avLst/>
          </a:prstGeom>
          <a:noFill/>
        </p:spPr>
        <p:txBody>
          <a:bodyPr wrap="square" rtlCol="0">
            <a:spAutoFit/>
          </a:bodyPr>
          <a:lstStyle/>
          <a:p>
            <a:r>
              <a:rPr lang="en-US" dirty="0">
                <a:latin typeface="Kelson" panose="02000506000000020004" pitchFamily="50" charset="0"/>
                <a:cs typeface="Noteworthy Light"/>
              </a:rPr>
              <a:t>Knows what </a:t>
            </a:r>
            <a:r>
              <a:rPr lang="en-US" dirty="0" smtClean="0">
                <a:latin typeface="Kelson" panose="02000506000000020004" pitchFamily="50" charset="0"/>
                <a:cs typeface="Noteworthy Light"/>
              </a:rPr>
              <a:t>they’re </a:t>
            </a:r>
            <a:r>
              <a:rPr lang="en-US" dirty="0">
                <a:latin typeface="Kelson" panose="02000506000000020004" pitchFamily="50" charset="0"/>
                <a:cs typeface="Noteworthy Light"/>
              </a:rPr>
              <a:t>good at and makes the most of it.</a:t>
            </a:r>
          </a:p>
        </p:txBody>
      </p:sp>
      <p:sp>
        <p:nvSpPr>
          <p:cNvPr id="14" name="TextBox 13"/>
          <p:cNvSpPr txBox="1"/>
          <p:nvPr/>
        </p:nvSpPr>
        <p:spPr>
          <a:xfrm rot="255024">
            <a:off x="1487352" y="4600017"/>
            <a:ext cx="2034660" cy="1754326"/>
          </a:xfrm>
          <a:prstGeom prst="rect">
            <a:avLst/>
          </a:prstGeom>
          <a:noFill/>
        </p:spPr>
        <p:txBody>
          <a:bodyPr wrap="square" rtlCol="0">
            <a:spAutoFit/>
          </a:bodyPr>
          <a:lstStyle/>
          <a:p>
            <a:r>
              <a:rPr lang="en-US" dirty="0">
                <a:latin typeface="Kelson" panose="02000506000000020004" pitchFamily="50" charset="0"/>
                <a:cs typeface="Noteworthy Light"/>
              </a:rPr>
              <a:t>Understands the things </a:t>
            </a:r>
            <a:r>
              <a:rPr lang="en-US" dirty="0" smtClean="0">
                <a:latin typeface="Kelson" panose="02000506000000020004" pitchFamily="50" charset="0"/>
                <a:cs typeface="Noteworthy Light"/>
              </a:rPr>
              <a:t>they’re </a:t>
            </a:r>
            <a:r>
              <a:rPr lang="en-US" dirty="0">
                <a:latin typeface="Kelson" panose="02000506000000020004" pitchFamily="50" charset="0"/>
                <a:cs typeface="Noteworthy Light"/>
              </a:rPr>
              <a:t>not so good at </a:t>
            </a:r>
            <a:r>
              <a:rPr lang="en-US" dirty="0" smtClean="0">
                <a:latin typeface="Kelson" panose="02000506000000020004" pitchFamily="50" charset="0"/>
                <a:cs typeface="Noteworthy Light"/>
              </a:rPr>
              <a:t>but </a:t>
            </a:r>
            <a:r>
              <a:rPr lang="en-US" dirty="0">
                <a:latin typeface="Kelson" panose="02000506000000020004" pitchFamily="50" charset="0"/>
                <a:cs typeface="Noteworthy Light"/>
              </a:rPr>
              <a:t>does not let this hold </a:t>
            </a:r>
            <a:r>
              <a:rPr lang="en-US" dirty="0" smtClean="0">
                <a:latin typeface="Kelson" panose="02000506000000020004" pitchFamily="50" charset="0"/>
                <a:cs typeface="Noteworthy Light"/>
              </a:rPr>
              <a:t>them </a:t>
            </a:r>
            <a:r>
              <a:rPr lang="en-US" dirty="0">
                <a:latin typeface="Kelson" panose="02000506000000020004" pitchFamily="50" charset="0"/>
                <a:cs typeface="Noteworthy Light"/>
              </a:rPr>
              <a:t>back.</a:t>
            </a:r>
          </a:p>
        </p:txBody>
      </p:sp>
      <p:sp>
        <p:nvSpPr>
          <p:cNvPr id="15" name="TextBox 14"/>
          <p:cNvSpPr txBox="1"/>
          <p:nvPr/>
        </p:nvSpPr>
        <p:spPr>
          <a:xfrm rot="1025359">
            <a:off x="7039543" y="4960526"/>
            <a:ext cx="1973269" cy="1200329"/>
          </a:xfrm>
          <a:prstGeom prst="rect">
            <a:avLst/>
          </a:prstGeom>
          <a:noFill/>
        </p:spPr>
        <p:txBody>
          <a:bodyPr wrap="square" rtlCol="0">
            <a:spAutoFit/>
          </a:bodyPr>
          <a:lstStyle/>
          <a:p>
            <a:r>
              <a:rPr lang="en-US" dirty="0">
                <a:latin typeface="Kelson" panose="02000506000000020004" pitchFamily="50" charset="0"/>
                <a:cs typeface="Noteworthy Light"/>
              </a:rPr>
              <a:t>Asks for help if </a:t>
            </a:r>
            <a:r>
              <a:rPr lang="en-US" dirty="0" smtClean="0">
                <a:latin typeface="Kelson" panose="02000506000000020004" pitchFamily="50" charset="0"/>
                <a:cs typeface="Noteworthy Light"/>
              </a:rPr>
              <a:t> needed and </a:t>
            </a:r>
            <a:r>
              <a:rPr lang="en-US" dirty="0">
                <a:latin typeface="Kelson" panose="02000506000000020004" pitchFamily="50" charset="0"/>
                <a:cs typeface="Noteworthy Light"/>
              </a:rPr>
              <a:t>knows </a:t>
            </a:r>
            <a:r>
              <a:rPr lang="en-US" dirty="0" smtClean="0">
                <a:latin typeface="Kelson" panose="02000506000000020004" pitchFamily="50" charset="0"/>
                <a:cs typeface="Noteworthy Light"/>
              </a:rPr>
              <a:t>they’re </a:t>
            </a:r>
          </a:p>
          <a:p>
            <a:r>
              <a:rPr lang="en-US" dirty="0" smtClean="0">
                <a:latin typeface="Kelson" panose="02000506000000020004" pitchFamily="50" charset="0"/>
                <a:cs typeface="Noteworthy Light"/>
              </a:rPr>
              <a:t>not </a:t>
            </a:r>
            <a:r>
              <a:rPr lang="en-US" dirty="0">
                <a:latin typeface="Kelson" panose="02000506000000020004" pitchFamily="50" charset="0"/>
                <a:cs typeface="Noteworthy Light"/>
              </a:rPr>
              <a:t>alone.</a:t>
            </a:r>
          </a:p>
        </p:txBody>
      </p:sp>
      <p:sp>
        <p:nvSpPr>
          <p:cNvPr id="16" name="TextBox 15"/>
          <p:cNvSpPr txBox="1"/>
          <p:nvPr/>
        </p:nvSpPr>
        <p:spPr>
          <a:xfrm rot="21240019">
            <a:off x="5396202" y="588592"/>
            <a:ext cx="2033553" cy="646331"/>
          </a:xfrm>
          <a:prstGeom prst="rect">
            <a:avLst/>
          </a:prstGeom>
          <a:noFill/>
        </p:spPr>
        <p:txBody>
          <a:bodyPr wrap="square" rtlCol="0">
            <a:spAutoFit/>
          </a:bodyPr>
          <a:lstStyle/>
          <a:p>
            <a:pPr algn="ctr"/>
            <a:r>
              <a:rPr lang="en-US" dirty="0">
                <a:latin typeface="Kelson" panose="02000506000000020004" pitchFamily="50" charset="0"/>
                <a:cs typeface="Noteworthy Light"/>
              </a:rPr>
              <a:t>Knows </a:t>
            </a:r>
            <a:r>
              <a:rPr lang="en-US" dirty="0" smtClean="0">
                <a:latin typeface="Kelson" panose="02000506000000020004" pitchFamily="50" charset="0"/>
                <a:cs typeface="Noteworthy Light"/>
              </a:rPr>
              <a:t>others</a:t>
            </a:r>
          </a:p>
          <a:p>
            <a:pPr algn="ctr"/>
            <a:r>
              <a:rPr lang="en-US" dirty="0" smtClean="0">
                <a:latin typeface="Kelson" panose="02000506000000020004" pitchFamily="50" charset="0"/>
                <a:cs typeface="Noteworthy Light"/>
              </a:rPr>
              <a:t> </a:t>
            </a:r>
            <a:r>
              <a:rPr lang="en-US" dirty="0">
                <a:latin typeface="Kelson" panose="02000506000000020004" pitchFamily="50" charset="0"/>
                <a:cs typeface="Noteworthy Light"/>
              </a:rPr>
              <a:t>care </a:t>
            </a:r>
            <a:r>
              <a:rPr lang="en-US" dirty="0" smtClean="0">
                <a:latin typeface="Kelson" panose="02000506000000020004" pitchFamily="50" charset="0"/>
                <a:cs typeface="Noteworthy Light"/>
              </a:rPr>
              <a:t>for them.</a:t>
            </a:r>
            <a:endParaRPr lang="en-US" dirty="0">
              <a:latin typeface="Kelson" panose="02000506000000020004" pitchFamily="50" charset="0"/>
              <a:cs typeface="Noteworthy Light"/>
            </a:endParaRPr>
          </a:p>
        </p:txBody>
      </p:sp>
      <p:sp>
        <p:nvSpPr>
          <p:cNvPr id="17" name="TextBox 16"/>
          <p:cNvSpPr txBox="1"/>
          <p:nvPr/>
        </p:nvSpPr>
        <p:spPr>
          <a:xfrm>
            <a:off x="175705" y="109247"/>
            <a:ext cx="3900182" cy="815608"/>
          </a:xfrm>
          <a:prstGeom prst="rect">
            <a:avLst/>
          </a:prstGeom>
          <a:noFill/>
        </p:spPr>
        <p:txBody>
          <a:bodyPr wrap="square" rtlCol="0">
            <a:spAutoFit/>
          </a:bodyPr>
          <a:lstStyle/>
          <a:p>
            <a:r>
              <a:rPr lang="en-US" b="1" dirty="0">
                <a:latin typeface="Kelson" panose="02000506000000020004" pitchFamily="50" charset="0"/>
              </a:rPr>
              <a:t>What makes people brave?</a:t>
            </a:r>
          </a:p>
          <a:p>
            <a:endParaRPr lang="en-US" sz="1050" b="1" dirty="0">
              <a:latin typeface="Kelson" panose="02000506000000020004" pitchFamily="50" charset="0"/>
            </a:endParaRPr>
          </a:p>
          <a:p>
            <a:r>
              <a:rPr lang="en-US" b="1" dirty="0">
                <a:latin typeface="Kelson" panose="02000506000000020004" pitchFamily="50" charset="0"/>
              </a:rPr>
              <a:t>My Brave Superhero:</a:t>
            </a:r>
          </a:p>
        </p:txBody>
      </p:sp>
      <p:sp>
        <p:nvSpPr>
          <p:cNvPr id="26" name="TextBox 25"/>
          <p:cNvSpPr txBox="1"/>
          <p:nvPr/>
        </p:nvSpPr>
        <p:spPr>
          <a:xfrm rot="1322536">
            <a:off x="6906265" y="2486580"/>
            <a:ext cx="2041136" cy="1200329"/>
          </a:xfrm>
          <a:prstGeom prst="rect">
            <a:avLst/>
          </a:prstGeom>
          <a:noFill/>
        </p:spPr>
        <p:txBody>
          <a:bodyPr wrap="square" rtlCol="0">
            <a:spAutoFit/>
          </a:bodyPr>
          <a:lstStyle/>
          <a:p>
            <a:r>
              <a:rPr lang="en-US" dirty="0" smtClean="0">
                <a:latin typeface="Kelson" panose="02000506000000020004" pitchFamily="50" charset="0"/>
                <a:cs typeface="Noteworthy Light"/>
              </a:rPr>
              <a:t>Sometimes </a:t>
            </a:r>
            <a:r>
              <a:rPr lang="en-US" dirty="0">
                <a:latin typeface="Kelson" panose="02000506000000020004" pitchFamily="50" charset="0"/>
                <a:cs typeface="Noteworthy Light"/>
              </a:rPr>
              <a:t>still gets scared and worried but </a:t>
            </a:r>
            <a:r>
              <a:rPr lang="en-US" dirty="0" smtClean="0">
                <a:latin typeface="Kelson" panose="02000506000000020004" pitchFamily="50" charset="0"/>
                <a:cs typeface="Noteworthy Light"/>
              </a:rPr>
              <a:t>that wont </a:t>
            </a:r>
            <a:r>
              <a:rPr lang="en-US" dirty="0">
                <a:latin typeface="Kelson" panose="02000506000000020004" pitchFamily="50" charset="0"/>
                <a:cs typeface="Noteworthy Light"/>
              </a:rPr>
              <a:t>stop him!</a:t>
            </a:r>
          </a:p>
        </p:txBody>
      </p:sp>
      <p:sp>
        <p:nvSpPr>
          <p:cNvPr id="29" name="TextBox 28"/>
          <p:cNvSpPr txBox="1"/>
          <p:nvPr/>
        </p:nvSpPr>
        <p:spPr>
          <a:xfrm rot="21176313">
            <a:off x="4198849" y="5525975"/>
            <a:ext cx="1522387" cy="923330"/>
          </a:xfrm>
          <a:prstGeom prst="rect">
            <a:avLst/>
          </a:prstGeom>
          <a:noFill/>
        </p:spPr>
        <p:txBody>
          <a:bodyPr wrap="square" rtlCol="0">
            <a:spAutoFit/>
          </a:bodyPr>
          <a:lstStyle/>
          <a:p>
            <a:r>
              <a:rPr lang="en-US" dirty="0">
                <a:latin typeface="Kelson" panose="02000506000000020004" pitchFamily="50" charset="0"/>
                <a:cs typeface="Noteworthy Light"/>
              </a:rPr>
              <a:t>Feels good about </a:t>
            </a:r>
            <a:r>
              <a:rPr lang="en-US" dirty="0" smtClean="0">
                <a:latin typeface="Kelson" panose="02000506000000020004" pitchFamily="50" charset="0"/>
                <a:cs typeface="Noteworthy Light"/>
              </a:rPr>
              <a:t>themselves.</a:t>
            </a:r>
            <a:endParaRPr lang="en-US" dirty="0">
              <a:latin typeface="Kelson" panose="02000506000000020004" pitchFamily="50" charset="0"/>
              <a:cs typeface="Noteworthy Light"/>
            </a:endParaRPr>
          </a:p>
        </p:txBody>
      </p:sp>
      <p:pic>
        <p:nvPicPr>
          <p:cNvPr id="3" name="Picture 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2521882">
            <a:off x="5848749" y="5677174"/>
            <a:ext cx="946268" cy="824169"/>
          </a:xfrm>
          <a:prstGeom prst="rect">
            <a:avLst/>
          </a:prstGeom>
        </p:spPr>
      </p:pic>
      <p:pic>
        <p:nvPicPr>
          <p:cNvPr id="30" name="Picture 29"/>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3933" y="877349"/>
            <a:ext cx="739871" cy="600239"/>
          </a:xfrm>
          <a:prstGeom prst="rect">
            <a:avLst/>
          </a:prstGeom>
        </p:spPr>
      </p:pic>
      <p:pic>
        <p:nvPicPr>
          <p:cNvPr id="2" name="Picture 1"/>
          <p:cNvPicPr>
            <a:picLocks noChangeAspect="1"/>
          </p:cNvPicPr>
          <p:nvPr/>
        </p:nvPicPr>
        <p:blipFill>
          <a:blip r:embed="rId13"/>
          <a:stretch>
            <a:fillRect/>
          </a:stretch>
        </p:blipFill>
        <p:spPr>
          <a:xfrm>
            <a:off x="7805729" y="6271762"/>
            <a:ext cx="481460" cy="351836"/>
          </a:xfrm>
          <a:prstGeom prst="rect">
            <a:avLst/>
          </a:prstGeom>
        </p:spPr>
      </p:pic>
      <p:pic>
        <p:nvPicPr>
          <p:cNvPr id="4" name="Picture 3"/>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794238" y="2709365"/>
            <a:ext cx="1840666" cy="2306801"/>
          </a:xfrm>
          <a:prstGeom prst="rect">
            <a:avLst/>
          </a:prstGeom>
        </p:spPr>
      </p:pic>
    </p:spTree>
    <p:extLst>
      <p:ext uri="{BB962C8B-B14F-4D97-AF65-F5344CB8AC3E}">
        <p14:creationId xmlns:p14="http://schemas.microsoft.com/office/powerpoint/2010/main" val="2526390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737" y="744248"/>
            <a:ext cx="8229600" cy="4425038"/>
          </a:xfrm>
        </p:spPr>
        <p:txBody>
          <a:bodyPr>
            <a:normAutofit fontScale="90000"/>
          </a:bodyPr>
          <a:lstStyle/>
          <a:p>
            <a:r>
              <a:rPr lang="en-US" sz="2700" dirty="0">
                <a:latin typeface="Kelson" panose="02000506000000020004" pitchFamily="50" charset="0"/>
              </a:rPr>
              <a:t>We all find some things difficult and will all feel sad, scared or worried at times. </a:t>
            </a:r>
            <a:br>
              <a:rPr lang="en-US" sz="2700" dirty="0">
                <a:latin typeface="Kelson" panose="02000506000000020004" pitchFamily="50" charset="0"/>
              </a:rPr>
            </a:br>
            <a:r>
              <a:rPr lang="en-US" sz="2700" dirty="0">
                <a:latin typeface="Kelson" panose="02000506000000020004" pitchFamily="50" charset="0"/>
              </a:rPr>
              <a:t/>
            </a:r>
            <a:br>
              <a:rPr lang="en-US" sz="2700" dirty="0">
                <a:latin typeface="Kelson" panose="02000506000000020004" pitchFamily="50" charset="0"/>
              </a:rPr>
            </a:br>
            <a:r>
              <a:rPr lang="en-US" sz="2700" dirty="0">
                <a:latin typeface="Kelson" panose="02000506000000020004" pitchFamily="50" charset="0"/>
              </a:rPr>
              <a:t>Being brave and picking ourselves up again is an important skill that will help us hugely when times are tough. </a:t>
            </a:r>
            <a:br>
              <a:rPr lang="en-US" sz="2700" dirty="0">
                <a:latin typeface="Kelson" panose="02000506000000020004" pitchFamily="50" charset="0"/>
              </a:rPr>
            </a:br>
            <a:r>
              <a:rPr lang="en-US" sz="2700" dirty="0">
                <a:latin typeface="Kelson" panose="02000506000000020004" pitchFamily="50" charset="0"/>
              </a:rPr>
              <a:t/>
            </a:r>
            <a:br>
              <a:rPr lang="en-US" sz="2700" dirty="0">
                <a:latin typeface="Kelson" panose="02000506000000020004" pitchFamily="50" charset="0"/>
              </a:rPr>
            </a:br>
            <a:r>
              <a:rPr lang="en-US" sz="2700" dirty="0">
                <a:latin typeface="Kelson" panose="02000506000000020004" pitchFamily="50" charset="0"/>
              </a:rPr>
              <a:t>There’s a word to describe this idea of ‘bouncing back’ and not letting things get us down….does anybody know it?</a:t>
            </a:r>
            <a:br>
              <a:rPr lang="en-US" sz="2700" dirty="0">
                <a:latin typeface="Kelson" panose="02000506000000020004" pitchFamily="50" charset="0"/>
              </a:rPr>
            </a:br>
            <a:r>
              <a:rPr lang="en-US" sz="2700" dirty="0">
                <a:latin typeface="Kelson" panose="02000506000000020004" pitchFamily="50" charset="0"/>
              </a:rPr>
              <a:t/>
            </a:r>
            <a:br>
              <a:rPr lang="en-US" sz="2700" dirty="0">
                <a:latin typeface="Kelson" panose="02000506000000020004" pitchFamily="50" charset="0"/>
              </a:rPr>
            </a:br>
            <a:r>
              <a:rPr lang="en-US" sz="2700" dirty="0">
                <a:latin typeface="Kelson" panose="02000506000000020004" pitchFamily="50" charset="0"/>
              </a:rPr>
              <a:t/>
            </a:r>
            <a:br>
              <a:rPr lang="en-US" sz="2700" dirty="0">
                <a:latin typeface="Kelson" panose="02000506000000020004" pitchFamily="50" charset="0"/>
              </a:rPr>
            </a:br>
            <a:endParaRPr lang="en-US" sz="3600" dirty="0">
              <a:latin typeface="Kelson" panose="02000506000000020004" pitchFamily="50" charset="0"/>
            </a:endParaRPr>
          </a:p>
        </p:txBody>
      </p:sp>
      <p:sp>
        <p:nvSpPr>
          <p:cNvPr id="4" name="TextBox 3"/>
          <p:cNvSpPr txBox="1"/>
          <p:nvPr/>
        </p:nvSpPr>
        <p:spPr>
          <a:xfrm>
            <a:off x="2766647" y="4173414"/>
            <a:ext cx="3657600" cy="21852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a:solidFill>
                  <a:srgbClr val="FF0000"/>
                </a:solidFill>
                <a:latin typeface="Kelson" panose="02000506000000020004" pitchFamily="50" charset="0"/>
              </a:rPr>
              <a:t>Let’s guess the word!</a:t>
            </a:r>
          </a:p>
          <a:p>
            <a:pPr algn="ctr"/>
            <a:endParaRPr lang="en-US" dirty="0">
              <a:solidFill>
                <a:srgbClr val="FF0000"/>
              </a:solidFill>
              <a:latin typeface="Kelson" panose="02000506000000020004" pitchFamily="50" charset="0"/>
            </a:endParaRPr>
          </a:p>
          <a:p>
            <a:pPr algn="ctr"/>
            <a:endParaRPr lang="en-US" dirty="0">
              <a:solidFill>
                <a:srgbClr val="FF0000"/>
              </a:solidFill>
              <a:latin typeface="Kelson" panose="02000506000000020004" pitchFamily="50" charset="0"/>
            </a:endParaRPr>
          </a:p>
          <a:p>
            <a:pPr algn="ctr"/>
            <a:r>
              <a:rPr lang="en-US" sz="3600" dirty="0" smtClean="0">
                <a:latin typeface="Kelson" panose="02000506000000020004" pitchFamily="50" charset="0"/>
              </a:rPr>
              <a:t>R_ </a:t>
            </a:r>
            <a:r>
              <a:rPr lang="en-US" sz="3600" dirty="0">
                <a:latin typeface="Kelson" panose="02000506000000020004" pitchFamily="50" charset="0"/>
              </a:rPr>
              <a:t>_ </a:t>
            </a:r>
            <a:r>
              <a:rPr lang="en-US" sz="3600" dirty="0" smtClean="0">
                <a:latin typeface="Kelson" panose="02000506000000020004" pitchFamily="50" charset="0"/>
              </a:rPr>
              <a:t>I_ </a:t>
            </a:r>
            <a:r>
              <a:rPr lang="en-US" sz="3600" dirty="0">
                <a:latin typeface="Kelson" panose="02000506000000020004" pitchFamily="50" charset="0"/>
              </a:rPr>
              <a:t>_ _ N</a:t>
            </a:r>
            <a:r>
              <a:rPr lang="en-US" sz="3600" dirty="0" smtClean="0">
                <a:latin typeface="Kelson" panose="02000506000000020004" pitchFamily="50" charset="0"/>
              </a:rPr>
              <a:t>_ </a:t>
            </a:r>
            <a:r>
              <a:rPr lang="en-US" sz="3600" dirty="0">
                <a:latin typeface="Kelson" panose="02000506000000020004" pitchFamily="50" charset="0"/>
              </a:rPr>
              <a:t>_ </a:t>
            </a:r>
            <a:endParaRPr lang="en-US" sz="3600" dirty="0">
              <a:solidFill>
                <a:srgbClr val="FF0000"/>
              </a:solidFill>
              <a:latin typeface="Kelson" panose="02000506000000020004" pitchFamily="50" charset="0"/>
            </a:endParaRPr>
          </a:p>
          <a:p>
            <a:pPr algn="ctr"/>
            <a:endParaRPr lang="en-US" sz="3600" dirty="0">
              <a:latin typeface="Kelson" panose="02000506000000020004" pitchFamily="50"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0190245">
            <a:off x="42589" y="470454"/>
            <a:ext cx="628713" cy="54758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838012">
            <a:off x="585939" y="463773"/>
            <a:ext cx="211864" cy="184527"/>
          </a:xfrm>
          <a:prstGeom prst="rect">
            <a:avLst/>
          </a:prstGeom>
        </p:spPr>
      </p:pic>
    </p:spTree>
    <p:extLst>
      <p:ext uri="{BB962C8B-B14F-4D97-AF65-F5344CB8AC3E}">
        <p14:creationId xmlns:p14="http://schemas.microsoft.com/office/powerpoint/2010/main" val="13836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258" y="1656951"/>
            <a:ext cx="5933373" cy="1754327"/>
          </a:xfrm>
          <a:prstGeom prst="rect">
            <a:avLst/>
          </a:prstGeom>
        </p:spPr>
        <p:txBody>
          <a:bodyPr wrap="square">
            <a:spAutoFit/>
          </a:bodyPr>
          <a:lstStyle/>
          <a:p>
            <a:pPr lvl="0" algn="ctr"/>
            <a:r>
              <a:rPr lang="en-US" sz="3600" b="1" dirty="0">
                <a:solidFill>
                  <a:prstClr val="black"/>
                </a:solidFill>
                <a:latin typeface="Kelson" panose="02000506000000020004" pitchFamily="50" charset="0"/>
              </a:rPr>
              <a:t>What can help you to show bravery and resilience at school?</a:t>
            </a:r>
          </a:p>
        </p:txBody>
      </p:sp>
      <p:pic>
        <p:nvPicPr>
          <p:cNvPr id="2" name="Picture 1"/>
          <p:cNvPicPr>
            <a:picLocks noChangeAspect="1"/>
          </p:cNvPicPr>
          <p:nvPr/>
        </p:nvPicPr>
        <p:blipFill>
          <a:blip r:embed="rId2"/>
          <a:stretch>
            <a:fillRect/>
          </a:stretch>
        </p:blipFill>
        <p:spPr>
          <a:xfrm>
            <a:off x="3577679" y="3411278"/>
            <a:ext cx="2054530" cy="2572735"/>
          </a:xfrm>
          <a:prstGeom prst="rect">
            <a:avLst/>
          </a:prstGeom>
        </p:spPr>
      </p:pic>
    </p:spTree>
    <p:extLst>
      <p:ext uri="{BB962C8B-B14F-4D97-AF65-F5344CB8AC3E}">
        <p14:creationId xmlns:p14="http://schemas.microsoft.com/office/powerpoint/2010/main" val="1173343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Kelson" panose="02000506000000020004" pitchFamily="50" charset="0"/>
              </a:rPr>
              <a:t>WELL DONE!</a:t>
            </a:r>
            <a:endParaRPr lang="en-GB" b="1" dirty="0">
              <a:latin typeface="Kelson" panose="02000506000000020004"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60" y="1777999"/>
            <a:ext cx="4575280" cy="3938909"/>
          </a:xfrm>
          <a:prstGeom prst="rect">
            <a:avLst/>
          </a:prstGeom>
        </p:spPr>
      </p:pic>
    </p:spTree>
    <p:extLst>
      <p:ext uri="{BB962C8B-B14F-4D97-AF65-F5344CB8AC3E}">
        <p14:creationId xmlns:p14="http://schemas.microsoft.com/office/powerpoint/2010/main" val="102392395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918</TotalTime>
  <Words>201</Words>
  <Application>Microsoft Office PowerPoint</Application>
  <PresentationFormat>On-screen Show (4:3)</PresentationFormat>
  <Paragraphs>33</Paragraphs>
  <Slides>7</Slides>
  <Notes>1</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Kelson</vt:lpstr>
      <vt:lpstr>Noteworthy Light</vt:lpstr>
      <vt:lpstr>2_Office Theme</vt:lpstr>
      <vt:lpstr>1_Office Theme</vt:lpstr>
      <vt:lpstr>Custom Design</vt:lpstr>
      <vt:lpstr>PowerPoint Presentation</vt:lpstr>
      <vt:lpstr>PowerPoint Presentation</vt:lpstr>
      <vt:lpstr>Which of these people do you think is brave?  What makes them brave?</vt:lpstr>
      <vt:lpstr>PowerPoint Presentation</vt:lpstr>
      <vt:lpstr>We all find some things difficult and will all feel sad, scared or worried at times.   Being brave and picking ourselves up again is an important skill that will help us hugely when times are tough.   There’s a word to describe this idea of ‘bouncing back’ and not letting things get us down….does anybody know it?   </vt:lpstr>
      <vt:lpstr>PowerPoint Presentation</vt:lpstr>
      <vt:lpstr>PowerPoint Presentation</vt:lpstr>
    </vt:vector>
  </TitlesOfParts>
  <Company>Bromwood Hall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of these people is brave? What makes them brave? How could being brave make you more resilient?</dc:title>
  <dc:creator>Beano Studios</dc:creator>
  <cp:lastModifiedBy>Office 2016</cp:lastModifiedBy>
  <cp:revision>79</cp:revision>
  <dcterms:created xsi:type="dcterms:W3CDTF">2018-12-03T09:26:51Z</dcterms:created>
  <dcterms:modified xsi:type="dcterms:W3CDTF">2020-06-08T09:27:33Z</dcterms:modified>
</cp:coreProperties>
</file>